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Poppins"/>
      <p:regular r:id="rId28"/>
      <p:bold r:id="rId29"/>
      <p:italic r:id="rId30"/>
      <p:boldItalic r:id="rId31"/>
    </p:embeddedFont>
    <p:embeddedFont>
      <p:font typeface="Bebas Neue"/>
      <p:regular r:id="rId32"/>
    </p:embeddedFont>
    <p:embeddedFont>
      <p:font typeface="Poppins SemiBold"/>
      <p:regular r:id="rId33"/>
      <p:bold r:id="rId34"/>
      <p:italic r:id="rId35"/>
      <p:boldItalic r:id="rId36"/>
    </p:embeddedFont>
    <p:embeddedFont>
      <p:font typeface="PT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8C1EF21-CC2C-4986-8D0B-5CE5D64DC523}">
  <a:tblStyle styleId="{98C1EF21-CC2C-4986-8D0B-5CE5D64DC5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oppins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11" Type="http://schemas.openxmlformats.org/officeDocument/2006/relationships/slide" Target="slides/slide6.xml"/><Relationship Id="rId33" Type="http://schemas.openxmlformats.org/officeDocument/2006/relationships/font" Target="fonts/PoppinsSemiBold-regular.fntdata"/><Relationship Id="rId10" Type="http://schemas.openxmlformats.org/officeDocument/2006/relationships/slide" Target="slides/slide5.xml"/><Relationship Id="rId32" Type="http://schemas.openxmlformats.org/officeDocument/2006/relationships/font" Target="fonts/BebasNeue-regular.fntdata"/><Relationship Id="rId13" Type="http://schemas.openxmlformats.org/officeDocument/2006/relationships/slide" Target="slides/slide8.xml"/><Relationship Id="rId35" Type="http://schemas.openxmlformats.org/officeDocument/2006/relationships/font" Target="fonts/PoppinsSemiBold-italic.fntdata"/><Relationship Id="rId12" Type="http://schemas.openxmlformats.org/officeDocument/2006/relationships/slide" Target="slides/slide7.xml"/><Relationship Id="rId34" Type="http://schemas.openxmlformats.org/officeDocument/2006/relationships/font" Target="fonts/PoppinsSemiBold-bold.fntdata"/><Relationship Id="rId15" Type="http://schemas.openxmlformats.org/officeDocument/2006/relationships/slide" Target="slides/slide10.xml"/><Relationship Id="rId37" Type="http://schemas.openxmlformats.org/officeDocument/2006/relationships/font" Target="fonts/PTSans-regular.fntdata"/><Relationship Id="rId14" Type="http://schemas.openxmlformats.org/officeDocument/2006/relationships/slide" Target="slides/slide9.xml"/><Relationship Id="rId36" Type="http://schemas.openxmlformats.org/officeDocument/2006/relationships/font" Target="fonts/PoppinsSemiBold-boldItalic.fntdata"/><Relationship Id="rId17" Type="http://schemas.openxmlformats.org/officeDocument/2006/relationships/slide" Target="slides/slide12.xml"/><Relationship Id="rId39" Type="http://schemas.openxmlformats.org/officeDocument/2006/relationships/font" Target="fonts/PTSans-italic.fntdata"/><Relationship Id="rId16" Type="http://schemas.openxmlformats.org/officeDocument/2006/relationships/slide" Target="slides/slide11.xml"/><Relationship Id="rId38" Type="http://schemas.openxmlformats.org/officeDocument/2006/relationships/font" Target="fonts/PT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d4e97ef0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d4e97ef0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058812fc12_2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058812fc12_2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058812fc12_2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058812fc12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058812fc12_2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058812fc12_2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Ajouter : on aurait pu aller à 30 mais celui là prend du temps à entraîner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058812fc12_2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058812fc12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058812fc12_2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058812fc12_2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058812fc12_2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058812fc12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058812fc12_2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058812fc12_2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058812fc12_2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058812fc12_2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05b56e239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05b56e239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05b56e239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05b56e239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d4e97ef0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d4e97ef0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05b56e239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05b56e239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058812fc12_2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058812fc12_2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05b56e239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05b56e239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da052de2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2da052de2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da052de2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da052de2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058812fc12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058812fc12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058812fc12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058812fc12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058812fc12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058812fc12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05b56e239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05b56e239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058812fc12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058812fc12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926475" y="1039950"/>
            <a:ext cx="4649100" cy="19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hasCustomPrompt="1" type="title"/>
          </p:nvPr>
        </p:nvSpPr>
        <p:spPr>
          <a:xfrm>
            <a:off x="3321475" y="1384463"/>
            <a:ext cx="5109300" cy="15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3321475" y="3187388"/>
            <a:ext cx="51093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3" name="Google Shape;63;p1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1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6268075" y="4219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5130775" y="455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0025" scaled="0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1772463" y="2012990"/>
            <a:ext cx="2638500" cy="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2" type="title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" name="Google Shape;72;p13"/>
          <p:cNvSpPr txBox="1"/>
          <p:nvPr>
            <p:ph idx="3" type="subTitle"/>
          </p:nvPr>
        </p:nvSpPr>
        <p:spPr>
          <a:xfrm>
            <a:off x="5474937" y="2012990"/>
            <a:ext cx="2638500" cy="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4" type="title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hasCustomPrompt="1" idx="5" type="title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7" type="title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7" name="Google Shape;77;p13"/>
          <p:cNvSpPr txBox="1"/>
          <p:nvPr>
            <p:ph idx="8" type="subTitle"/>
          </p:nvPr>
        </p:nvSpPr>
        <p:spPr>
          <a:xfrm>
            <a:off x="1772463" y="3419940"/>
            <a:ext cx="2638500" cy="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9" type="title"/>
          </p:nvPr>
        </p:nvSpPr>
        <p:spPr>
          <a:xfrm>
            <a:off x="5474937" y="3061675"/>
            <a:ext cx="26385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9" name="Google Shape;79;p13"/>
          <p:cNvSpPr txBox="1"/>
          <p:nvPr>
            <p:ph idx="13" type="subTitle"/>
          </p:nvPr>
        </p:nvSpPr>
        <p:spPr>
          <a:xfrm>
            <a:off x="5474937" y="3419940"/>
            <a:ext cx="2638500" cy="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14" type="title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hasCustomPrompt="1" idx="15" type="title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title"/>
          </p:nvPr>
        </p:nvSpPr>
        <p:spPr>
          <a:xfrm>
            <a:off x="713225" y="1584850"/>
            <a:ext cx="4338600" cy="9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1" type="subTitle"/>
          </p:nvPr>
        </p:nvSpPr>
        <p:spPr>
          <a:xfrm>
            <a:off x="713225" y="2922025"/>
            <a:ext cx="43386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4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-3706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7406975" y="-9512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969750" y="3381325"/>
            <a:ext cx="33456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969750" y="1405475"/>
            <a:ext cx="7204500" cy="15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3" name="Google Shape;93;p1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713225" y="1376788"/>
            <a:ext cx="2865300" cy="8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713225" y="2753300"/>
            <a:ext cx="28653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7093500" y="-8059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8176100" y="22927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608363" y="1706900"/>
            <a:ext cx="286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" type="subTitle"/>
          </p:nvPr>
        </p:nvSpPr>
        <p:spPr>
          <a:xfrm>
            <a:off x="4608363" y="2692650"/>
            <a:ext cx="28653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-994650" y="-68350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7603575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6743375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1015650" y="3490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1949025" y="1572175"/>
            <a:ext cx="286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1" type="subTitle"/>
          </p:nvPr>
        </p:nvSpPr>
        <p:spPr>
          <a:xfrm>
            <a:off x="1949025" y="2557925"/>
            <a:ext cx="28653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8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713225" y="1456500"/>
            <a:ext cx="3519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2" type="title"/>
          </p:nvPr>
        </p:nvSpPr>
        <p:spPr>
          <a:xfrm>
            <a:off x="4911425" y="1456500"/>
            <a:ext cx="3519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" type="subTitle"/>
          </p:nvPr>
        </p:nvSpPr>
        <p:spPr>
          <a:xfrm>
            <a:off x="4911425" y="1965600"/>
            <a:ext cx="3519300" cy="22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24" name="Google Shape;124;p19"/>
          <p:cNvSpPr txBox="1"/>
          <p:nvPr>
            <p:ph idx="3" type="subTitle"/>
          </p:nvPr>
        </p:nvSpPr>
        <p:spPr>
          <a:xfrm>
            <a:off x="713225" y="1965600"/>
            <a:ext cx="3519300" cy="22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25" name="Google Shape;125;p19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6" name="Google Shape;126;p19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4572000" y="1355075"/>
            <a:ext cx="2547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2" type="title"/>
          </p:nvPr>
        </p:nvSpPr>
        <p:spPr>
          <a:xfrm>
            <a:off x="4572000" y="2836825"/>
            <a:ext cx="2547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" type="subTitle"/>
          </p:nvPr>
        </p:nvSpPr>
        <p:spPr>
          <a:xfrm>
            <a:off x="4572000" y="3193525"/>
            <a:ext cx="25473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33" name="Google Shape;133;p20"/>
          <p:cNvSpPr txBox="1"/>
          <p:nvPr>
            <p:ph idx="3" type="subTitle"/>
          </p:nvPr>
        </p:nvSpPr>
        <p:spPr>
          <a:xfrm>
            <a:off x="4572000" y="1711775"/>
            <a:ext cx="25473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34" name="Google Shape;134;p20"/>
          <p:cNvSpPr txBox="1"/>
          <p:nvPr>
            <p:ph idx="4" type="title"/>
          </p:nvPr>
        </p:nvSpPr>
        <p:spPr>
          <a:xfrm>
            <a:off x="4572000" y="539500"/>
            <a:ext cx="3858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" name="Google Shape;135;p20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713225" y="2221675"/>
            <a:ext cx="4387800" cy="6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713225" y="982925"/>
            <a:ext cx="11262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13225" y="2899550"/>
            <a:ext cx="23694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1765025" y="1571750"/>
            <a:ext cx="2393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1765025" y="1928450"/>
            <a:ext cx="23937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2" type="title"/>
          </p:nvPr>
        </p:nvSpPr>
        <p:spPr>
          <a:xfrm>
            <a:off x="3901039" y="3122750"/>
            <a:ext cx="2393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1" name="Google Shape;141;p21"/>
          <p:cNvSpPr txBox="1"/>
          <p:nvPr>
            <p:ph idx="3" type="subTitle"/>
          </p:nvPr>
        </p:nvSpPr>
        <p:spPr>
          <a:xfrm>
            <a:off x="3901044" y="3479450"/>
            <a:ext cx="23937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4" type="title"/>
          </p:nvPr>
        </p:nvSpPr>
        <p:spPr>
          <a:xfrm>
            <a:off x="6037014" y="1571750"/>
            <a:ext cx="2393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3" name="Google Shape;143;p21"/>
          <p:cNvSpPr txBox="1"/>
          <p:nvPr>
            <p:ph idx="5" type="subTitle"/>
          </p:nvPr>
        </p:nvSpPr>
        <p:spPr>
          <a:xfrm>
            <a:off x="6037024" y="1928450"/>
            <a:ext cx="23937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" name="Google Shape;145;p21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2145808" y="1635275"/>
            <a:ext cx="2139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1" name="Google Shape;151;p22"/>
          <p:cNvSpPr txBox="1"/>
          <p:nvPr>
            <p:ph idx="1" type="subTitle"/>
          </p:nvPr>
        </p:nvSpPr>
        <p:spPr>
          <a:xfrm>
            <a:off x="2145808" y="1991975"/>
            <a:ext cx="21390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idx="2" type="title"/>
          </p:nvPr>
        </p:nvSpPr>
        <p:spPr>
          <a:xfrm>
            <a:off x="5910993" y="1635275"/>
            <a:ext cx="2139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3" name="Google Shape;153;p22"/>
          <p:cNvSpPr txBox="1"/>
          <p:nvPr>
            <p:ph idx="3" type="subTitle"/>
          </p:nvPr>
        </p:nvSpPr>
        <p:spPr>
          <a:xfrm>
            <a:off x="5910986" y="1991975"/>
            <a:ext cx="21390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2"/>
          <p:cNvSpPr txBox="1"/>
          <p:nvPr>
            <p:ph idx="4" type="title"/>
          </p:nvPr>
        </p:nvSpPr>
        <p:spPr>
          <a:xfrm>
            <a:off x="2145808" y="3068675"/>
            <a:ext cx="2139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5" name="Google Shape;155;p22"/>
          <p:cNvSpPr txBox="1"/>
          <p:nvPr>
            <p:ph idx="5" type="subTitle"/>
          </p:nvPr>
        </p:nvSpPr>
        <p:spPr>
          <a:xfrm>
            <a:off x="2145808" y="3425375"/>
            <a:ext cx="21390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6" type="title"/>
          </p:nvPr>
        </p:nvSpPr>
        <p:spPr>
          <a:xfrm>
            <a:off x="5910993" y="3068675"/>
            <a:ext cx="2139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7" name="Google Shape;157;p22"/>
          <p:cNvSpPr txBox="1"/>
          <p:nvPr>
            <p:ph idx="7" type="subTitle"/>
          </p:nvPr>
        </p:nvSpPr>
        <p:spPr>
          <a:xfrm>
            <a:off x="5910986" y="3425375"/>
            <a:ext cx="21390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2"/>
          <p:cNvSpPr txBox="1"/>
          <p:nvPr>
            <p:ph idx="8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9" name="Google Shape;159;p2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6634050" y="46085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2138151" y="1291150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4" name="Google Shape;164;p23"/>
          <p:cNvSpPr txBox="1"/>
          <p:nvPr>
            <p:ph idx="1" type="subTitle"/>
          </p:nvPr>
        </p:nvSpPr>
        <p:spPr>
          <a:xfrm>
            <a:off x="2138163" y="1647850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3"/>
          <p:cNvSpPr txBox="1"/>
          <p:nvPr>
            <p:ph idx="2" type="title"/>
          </p:nvPr>
        </p:nvSpPr>
        <p:spPr>
          <a:xfrm>
            <a:off x="5903326" y="1291138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6" name="Google Shape;166;p23"/>
          <p:cNvSpPr txBox="1"/>
          <p:nvPr>
            <p:ph idx="3" type="subTitle"/>
          </p:nvPr>
        </p:nvSpPr>
        <p:spPr>
          <a:xfrm>
            <a:off x="5903338" y="1647838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3"/>
          <p:cNvSpPr txBox="1"/>
          <p:nvPr>
            <p:ph idx="4" type="title"/>
          </p:nvPr>
        </p:nvSpPr>
        <p:spPr>
          <a:xfrm>
            <a:off x="2138151" y="2419150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8" name="Google Shape;168;p23"/>
          <p:cNvSpPr txBox="1"/>
          <p:nvPr>
            <p:ph idx="5" type="subTitle"/>
          </p:nvPr>
        </p:nvSpPr>
        <p:spPr>
          <a:xfrm>
            <a:off x="2138163" y="2775850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3"/>
          <p:cNvSpPr txBox="1"/>
          <p:nvPr>
            <p:ph idx="6" type="title"/>
          </p:nvPr>
        </p:nvSpPr>
        <p:spPr>
          <a:xfrm>
            <a:off x="5903326" y="2419138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0" name="Google Shape;170;p23"/>
          <p:cNvSpPr txBox="1"/>
          <p:nvPr>
            <p:ph idx="7" type="subTitle"/>
          </p:nvPr>
        </p:nvSpPr>
        <p:spPr>
          <a:xfrm>
            <a:off x="5903338" y="2775838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8" type="title"/>
          </p:nvPr>
        </p:nvSpPr>
        <p:spPr>
          <a:xfrm>
            <a:off x="2138151" y="3547150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2" name="Google Shape;172;p23"/>
          <p:cNvSpPr txBox="1"/>
          <p:nvPr>
            <p:ph idx="9" type="subTitle"/>
          </p:nvPr>
        </p:nvSpPr>
        <p:spPr>
          <a:xfrm>
            <a:off x="2138163" y="3903850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13" type="title"/>
          </p:nvPr>
        </p:nvSpPr>
        <p:spPr>
          <a:xfrm>
            <a:off x="5903326" y="3547138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4" name="Google Shape;174;p23"/>
          <p:cNvSpPr txBox="1"/>
          <p:nvPr>
            <p:ph idx="14" type="subTitle"/>
          </p:nvPr>
        </p:nvSpPr>
        <p:spPr>
          <a:xfrm>
            <a:off x="5903338" y="3903838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15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6" name="Google Shape;176;p23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hasCustomPrompt="1" type="title"/>
          </p:nvPr>
        </p:nvSpPr>
        <p:spPr>
          <a:xfrm>
            <a:off x="941825" y="1041350"/>
            <a:ext cx="37236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9" name="Google Shape;179;p24"/>
          <p:cNvSpPr txBox="1"/>
          <p:nvPr>
            <p:ph idx="1" type="subTitle"/>
          </p:nvPr>
        </p:nvSpPr>
        <p:spPr>
          <a:xfrm>
            <a:off x="941825" y="1971450"/>
            <a:ext cx="37236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hasCustomPrompt="1" idx="2" type="title"/>
          </p:nvPr>
        </p:nvSpPr>
        <p:spPr>
          <a:xfrm>
            <a:off x="941825" y="2788450"/>
            <a:ext cx="37236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1" name="Google Shape;181;p24"/>
          <p:cNvSpPr txBox="1"/>
          <p:nvPr>
            <p:ph idx="3" type="subTitle"/>
          </p:nvPr>
        </p:nvSpPr>
        <p:spPr>
          <a:xfrm>
            <a:off x="941825" y="3718550"/>
            <a:ext cx="37236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2" name="Google Shape;182;p24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4"/>
          <p:cNvSpPr/>
          <p:nvPr/>
        </p:nvSpPr>
        <p:spPr>
          <a:xfrm>
            <a:off x="-1335175" y="41784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5725350" y="-95150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hasCustomPrompt="1" type="title"/>
          </p:nvPr>
        </p:nvSpPr>
        <p:spPr>
          <a:xfrm>
            <a:off x="2323344" y="1200050"/>
            <a:ext cx="1014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8" name="Google Shape;188;p25"/>
          <p:cNvSpPr txBox="1"/>
          <p:nvPr>
            <p:ph idx="2" type="title"/>
          </p:nvPr>
        </p:nvSpPr>
        <p:spPr>
          <a:xfrm>
            <a:off x="2323344" y="1830650"/>
            <a:ext cx="2180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9" name="Google Shape;189;p25"/>
          <p:cNvSpPr txBox="1"/>
          <p:nvPr>
            <p:ph idx="1" type="subTitle"/>
          </p:nvPr>
        </p:nvSpPr>
        <p:spPr>
          <a:xfrm>
            <a:off x="2323344" y="2187350"/>
            <a:ext cx="2180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5"/>
          <p:cNvSpPr txBox="1"/>
          <p:nvPr>
            <p:ph idx="3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1" name="Google Shape;191;p25"/>
          <p:cNvSpPr txBox="1"/>
          <p:nvPr>
            <p:ph hasCustomPrompt="1" idx="4" type="title"/>
          </p:nvPr>
        </p:nvSpPr>
        <p:spPr>
          <a:xfrm>
            <a:off x="6250644" y="1200050"/>
            <a:ext cx="1014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2" name="Google Shape;192;p25"/>
          <p:cNvSpPr txBox="1"/>
          <p:nvPr>
            <p:ph idx="5" type="title"/>
          </p:nvPr>
        </p:nvSpPr>
        <p:spPr>
          <a:xfrm>
            <a:off x="6250644" y="1830650"/>
            <a:ext cx="2180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3" name="Google Shape;193;p25"/>
          <p:cNvSpPr txBox="1"/>
          <p:nvPr>
            <p:ph idx="6" type="subTitle"/>
          </p:nvPr>
        </p:nvSpPr>
        <p:spPr>
          <a:xfrm>
            <a:off x="6250644" y="2187350"/>
            <a:ext cx="2180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5"/>
          <p:cNvSpPr txBox="1"/>
          <p:nvPr>
            <p:ph hasCustomPrompt="1" idx="7" type="title"/>
          </p:nvPr>
        </p:nvSpPr>
        <p:spPr>
          <a:xfrm>
            <a:off x="2323344" y="2956325"/>
            <a:ext cx="1014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5" name="Google Shape;195;p25"/>
          <p:cNvSpPr txBox="1"/>
          <p:nvPr>
            <p:ph idx="8" type="title"/>
          </p:nvPr>
        </p:nvSpPr>
        <p:spPr>
          <a:xfrm>
            <a:off x="2323344" y="3586925"/>
            <a:ext cx="2180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6" name="Google Shape;196;p25"/>
          <p:cNvSpPr txBox="1"/>
          <p:nvPr>
            <p:ph idx="9" type="subTitle"/>
          </p:nvPr>
        </p:nvSpPr>
        <p:spPr>
          <a:xfrm>
            <a:off x="2323344" y="3943625"/>
            <a:ext cx="2180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5"/>
          <p:cNvSpPr txBox="1"/>
          <p:nvPr>
            <p:ph hasCustomPrompt="1" idx="13" type="title"/>
          </p:nvPr>
        </p:nvSpPr>
        <p:spPr>
          <a:xfrm>
            <a:off x="6250644" y="2956325"/>
            <a:ext cx="1014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8" name="Google Shape;198;p25"/>
          <p:cNvSpPr txBox="1"/>
          <p:nvPr>
            <p:ph idx="14" type="title"/>
          </p:nvPr>
        </p:nvSpPr>
        <p:spPr>
          <a:xfrm>
            <a:off x="6250644" y="3586925"/>
            <a:ext cx="2180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9" name="Google Shape;199;p25"/>
          <p:cNvSpPr txBox="1"/>
          <p:nvPr>
            <p:ph idx="15" type="subTitle"/>
          </p:nvPr>
        </p:nvSpPr>
        <p:spPr>
          <a:xfrm>
            <a:off x="6250644" y="3943625"/>
            <a:ext cx="2180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5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3" name="Google Shape;203;p26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713225" y="539500"/>
            <a:ext cx="4057500" cy="8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6" name="Google Shape;206;p27"/>
          <p:cNvSpPr txBox="1"/>
          <p:nvPr>
            <p:ph idx="1" type="subTitle"/>
          </p:nvPr>
        </p:nvSpPr>
        <p:spPr>
          <a:xfrm>
            <a:off x="713225" y="1863269"/>
            <a:ext cx="4057500" cy="11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7"/>
          <p:cNvSpPr txBox="1"/>
          <p:nvPr/>
        </p:nvSpPr>
        <p:spPr>
          <a:xfrm>
            <a:off x="713225" y="3679100"/>
            <a:ext cx="40575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" name="Google Shape;208;p27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7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8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8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9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-561150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82399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713225" y="-3914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13225" y="3093025"/>
            <a:ext cx="38589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" name="Google Shape;22;p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1267638" y="2711350"/>
            <a:ext cx="29424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title"/>
          </p:nvPr>
        </p:nvSpPr>
        <p:spPr>
          <a:xfrm>
            <a:off x="4933895" y="2711350"/>
            <a:ext cx="29424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4933895" y="3068050"/>
            <a:ext cx="2942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1267638" y="3068050"/>
            <a:ext cx="2942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5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" name="Google Shape;33;p5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" name="Google Shape;36;p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3372600" y="838625"/>
            <a:ext cx="4104600" cy="8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3372600" y="2233671"/>
            <a:ext cx="4104600" cy="20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2" name="Google Shape;42;p7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-777475" y="-9512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-308275" y="142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3915300" y="1481575"/>
            <a:ext cx="4515600" cy="18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p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289325" y="-10467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3338275" y="1415713"/>
            <a:ext cx="50925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3338275" y="2543688"/>
            <a:ext cx="5092500" cy="11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9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904525" y="1831800"/>
            <a:ext cx="4698300" cy="4698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2580750" y="393662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-390175" y="1831800"/>
            <a:ext cx="856500" cy="856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"/>
          <p:cNvSpPr txBox="1"/>
          <p:nvPr>
            <p:ph type="title"/>
          </p:nvPr>
        </p:nvSpPr>
        <p:spPr>
          <a:xfrm>
            <a:off x="713225" y="2508375"/>
            <a:ext cx="2260500" cy="18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Relationship Id="rId4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kaggle.com/code/utkarshsaxenadn/a-z-alphabet-recognition-custom-model-acc-99/notebook" TargetMode="External"/><Relationship Id="rId4" Type="http://schemas.openxmlformats.org/officeDocument/2006/relationships/hyperlink" Target="http://dspace.univ-tlemcen.dz/bitstream/112/12235/1/Classification-des-images-avec-les-reseaux-de-neurones.pdf" TargetMode="External"/><Relationship Id="rId5" Type="http://schemas.openxmlformats.org/officeDocument/2006/relationships/hyperlink" Target="http://dspace.univ-tlemcen.dz/bitstream/112/12235/1/Classification-des-images-avec-les-reseaux-de-neurones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ctrTitle"/>
          </p:nvPr>
        </p:nvSpPr>
        <p:spPr>
          <a:xfrm>
            <a:off x="3926475" y="1231125"/>
            <a:ext cx="5117700" cy="19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Learning from images project</a:t>
            </a:r>
            <a:r>
              <a:rPr lang="en">
                <a:solidFill>
                  <a:schemeClr val="accent2"/>
                </a:solidFill>
              </a:rPr>
              <a:t>: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chemeClr val="lt2"/>
                </a:solidFill>
              </a:rPr>
              <a:t>Recognition of handwritten letters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29" name="Google Shape;229;p30"/>
          <p:cNvSpPr txBox="1"/>
          <p:nvPr>
            <p:ph idx="1" type="subTitle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Malo Hangran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 Molz</a:t>
            </a:r>
            <a:endParaRPr/>
          </a:p>
        </p:txBody>
      </p:sp>
      <p:cxnSp>
        <p:nvCxnSpPr>
          <p:cNvPr id="230" name="Google Shape;230;p30"/>
          <p:cNvCxnSpPr/>
          <p:nvPr/>
        </p:nvCxnSpPr>
        <p:spPr>
          <a:xfrm>
            <a:off x="3926475" y="3189225"/>
            <a:ext cx="127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0"/>
          <p:cNvSpPr/>
          <p:nvPr/>
        </p:nvSpPr>
        <p:spPr>
          <a:xfrm>
            <a:off x="7096000" y="382565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0"/>
          <p:cNvSpPr/>
          <p:nvPr/>
        </p:nvSpPr>
        <p:spPr>
          <a:xfrm>
            <a:off x="7707775" y="31653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0"/>
          <p:cNvSpPr/>
          <p:nvPr/>
        </p:nvSpPr>
        <p:spPr>
          <a:xfrm>
            <a:off x="8549975" y="29777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0"/>
          <p:cNvSpPr/>
          <p:nvPr/>
        </p:nvSpPr>
        <p:spPr>
          <a:xfrm>
            <a:off x="-1081350" y="-6356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2361550" y="5395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0"/>
          <p:cNvPicPr preferRelativeResize="0"/>
          <p:nvPr/>
        </p:nvPicPr>
        <p:blipFill rotWithShape="1">
          <a:blip r:embed="rId3">
            <a:alphaModFix/>
          </a:blip>
          <a:srcRect b="7817" l="0" r="0" t="0"/>
          <a:stretch/>
        </p:blipFill>
        <p:spPr>
          <a:xfrm>
            <a:off x="638025" y="1416025"/>
            <a:ext cx="2967975" cy="30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"/>
          <p:cNvSpPr/>
          <p:nvPr/>
        </p:nvSpPr>
        <p:spPr>
          <a:xfrm>
            <a:off x="6777150" y="45323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9"/>
          <p:cNvSpPr/>
          <p:nvPr/>
        </p:nvSpPr>
        <p:spPr>
          <a:xfrm>
            <a:off x="-928950" y="-964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9"/>
          <p:cNvSpPr/>
          <p:nvPr/>
        </p:nvSpPr>
        <p:spPr>
          <a:xfrm>
            <a:off x="8653200" y="340037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9"/>
          <p:cNvSpPr txBox="1"/>
          <p:nvPr>
            <p:ph type="title"/>
          </p:nvPr>
        </p:nvSpPr>
        <p:spPr>
          <a:xfrm>
            <a:off x="1151975" y="3109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Neuronal network architecture </a:t>
            </a:r>
            <a:endParaRPr sz="3000"/>
          </a:p>
        </p:txBody>
      </p:sp>
      <p:sp>
        <p:nvSpPr>
          <p:cNvPr id="407" name="Google Shape;407;p39"/>
          <p:cNvSpPr txBox="1"/>
          <p:nvPr/>
        </p:nvSpPr>
        <p:spPr>
          <a:xfrm>
            <a:off x="1151983" y="712900"/>
            <a:ext cx="364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Model 1 - Results</a:t>
            </a:r>
            <a:endParaRPr b="1"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8" name="Google Shape;4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150" y="1600525"/>
            <a:ext cx="3841826" cy="28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00" y="1600525"/>
            <a:ext cx="3841826" cy="2881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0"/>
          <p:cNvSpPr/>
          <p:nvPr/>
        </p:nvSpPr>
        <p:spPr>
          <a:xfrm>
            <a:off x="0" y="4232450"/>
            <a:ext cx="8011200" cy="940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0"/>
          <p:cNvSpPr/>
          <p:nvPr/>
        </p:nvSpPr>
        <p:spPr>
          <a:xfrm>
            <a:off x="-928950" y="-964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0"/>
          <p:cNvSpPr txBox="1"/>
          <p:nvPr>
            <p:ph type="title"/>
          </p:nvPr>
        </p:nvSpPr>
        <p:spPr>
          <a:xfrm>
            <a:off x="1151975" y="3109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Neuronal network architecture </a:t>
            </a:r>
            <a:endParaRPr sz="3000"/>
          </a:p>
        </p:txBody>
      </p:sp>
      <p:sp>
        <p:nvSpPr>
          <p:cNvPr id="417" name="Google Shape;417;p40"/>
          <p:cNvSpPr txBox="1"/>
          <p:nvPr/>
        </p:nvSpPr>
        <p:spPr>
          <a:xfrm>
            <a:off x="1151977" y="712900"/>
            <a:ext cx="205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Model 2</a:t>
            </a:r>
            <a:endParaRPr b="1"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8" name="Google Shape;418;p40"/>
          <p:cNvSpPr/>
          <p:nvPr/>
        </p:nvSpPr>
        <p:spPr>
          <a:xfrm>
            <a:off x="6391200" y="43137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0"/>
          <p:cNvSpPr/>
          <p:nvPr/>
        </p:nvSpPr>
        <p:spPr>
          <a:xfrm>
            <a:off x="535175" y="1893600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0"/>
          <p:cNvSpPr/>
          <p:nvPr/>
        </p:nvSpPr>
        <p:spPr>
          <a:xfrm>
            <a:off x="535175" y="2177350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0"/>
          <p:cNvSpPr/>
          <p:nvPr/>
        </p:nvSpPr>
        <p:spPr>
          <a:xfrm>
            <a:off x="535175" y="2461100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0"/>
          <p:cNvSpPr/>
          <p:nvPr/>
        </p:nvSpPr>
        <p:spPr>
          <a:xfrm>
            <a:off x="535175" y="3312350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0"/>
          <p:cNvSpPr/>
          <p:nvPr/>
        </p:nvSpPr>
        <p:spPr>
          <a:xfrm>
            <a:off x="535175" y="3596100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0"/>
          <p:cNvSpPr/>
          <p:nvPr/>
        </p:nvSpPr>
        <p:spPr>
          <a:xfrm>
            <a:off x="535175" y="3879850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0"/>
          <p:cNvSpPr txBox="1"/>
          <p:nvPr/>
        </p:nvSpPr>
        <p:spPr>
          <a:xfrm>
            <a:off x="467850" y="2744850"/>
            <a:ext cx="5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…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6" name="Google Shape;426;p40"/>
          <p:cNvSpPr txBox="1"/>
          <p:nvPr/>
        </p:nvSpPr>
        <p:spPr>
          <a:xfrm>
            <a:off x="166925" y="1487613"/>
            <a:ext cx="89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28x28x1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7" name="Google Shape;427;p40"/>
          <p:cNvSpPr/>
          <p:nvPr/>
        </p:nvSpPr>
        <p:spPr>
          <a:xfrm>
            <a:off x="1431300" y="2177275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0"/>
          <p:cNvSpPr/>
          <p:nvPr/>
        </p:nvSpPr>
        <p:spPr>
          <a:xfrm>
            <a:off x="1431300" y="2461025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0"/>
          <p:cNvSpPr/>
          <p:nvPr/>
        </p:nvSpPr>
        <p:spPr>
          <a:xfrm>
            <a:off x="1431300" y="3312275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0"/>
          <p:cNvSpPr/>
          <p:nvPr/>
        </p:nvSpPr>
        <p:spPr>
          <a:xfrm>
            <a:off x="1431300" y="3596025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0"/>
          <p:cNvSpPr txBox="1"/>
          <p:nvPr/>
        </p:nvSpPr>
        <p:spPr>
          <a:xfrm>
            <a:off x="1363975" y="2744775"/>
            <a:ext cx="5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…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2" name="Google Shape;432;p40"/>
          <p:cNvSpPr/>
          <p:nvPr/>
        </p:nvSpPr>
        <p:spPr>
          <a:xfrm>
            <a:off x="2920138" y="1962450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0"/>
          <p:cNvSpPr/>
          <p:nvPr/>
        </p:nvSpPr>
        <p:spPr>
          <a:xfrm>
            <a:off x="2920138" y="2246200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0"/>
          <p:cNvSpPr/>
          <p:nvPr/>
        </p:nvSpPr>
        <p:spPr>
          <a:xfrm>
            <a:off x="2920138" y="2529950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0"/>
          <p:cNvSpPr/>
          <p:nvPr/>
        </p:nvSpPr>
        <p:spPr>
          <a:xfrm>
            <a:off x="2920138" y="3381200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0"/>
          <p:cNvSpPr/>
          <p:nvPr/>
        </p:nvSpPr>
        <p:spPr>
          <a:xfrm>
            <a:off x="2920138" y="3664950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0"/>
          <p:cNvSpPr/>
          <p:nvPr/>
        </p:nvSpPr>
        <p:spPr>
          <a:xfrm>
            <a:off x="2920138" y="3948700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0"/>
          <p:cNvSpPr txBox="1"/>
          <p:nvPr/>
        </p:nvSpPr>
        <p:spPr>
          <a:xfrm>
            <a:off x="2852813" y="2813700"/>
            <a:ext cx="5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…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9" name="Google Shape;439;p40"/>
          <p:cNvSpPr/>
          <p:nvPr/>
        </p:nvSpPr>
        <p:spPr>
          <a:xfrm>
            <a:off x="4382775" y="2219675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0"/>
          <p:cNvSpPr/>
          <p:nvPr/>
        </p:nvSpPr>
        <p:spPr>
          <a:xfrm>
            <a:off x="4382775" y="2503425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0"/>
          <p:cNvSpPr/>
          <p:nvPr/>
        </p:nvSpPr>
        <p:spPr>
          <a:xfrm>
            <a:off x="4382775" y="3354675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0"/>
          <p:cNvSpPr/>
          <p:nvPr/>
        </p:nvSpPr>
        <p:spPr>
          <a:xfrm>
            <a:off x="4382775" y="3638425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0"/>
          <p:cNvSpPr txBox="1"/>
          <p:nvPr/>
        </p:nvSpPr>
        <p:spPr>
          <a:xfrm>
            <a:off x="4315450" y="2787175"/>
            <a:ext cx="5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…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4" name="Google Shape;444;p40"/>
          <p:cNvSpPr txBox="1"/>
          <p:nvPr/>
        </p:nvSpPr>
        <p:spPr>
          <a:xfrm>
            <a:off x="1177650" y="1522038"/>
            <a:ext cx="6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32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5" name="Google Shape;445;p40"/>
          <p:cNvSpPr txBox="1"/>
          <p:nvPr/>
        </p:nvSpPr>
        <p:spPr>
          <a:xfrm>
            <a:off x="7498838" y="1792450"/>
            <a:ext cx="5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26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6" name="Google Shape;446;p40"/>
          <p:cNvSpPr txBox="1"/>
          <p:nvPr/>
        </p:nvSpPr>
        <p:spPr>
          <a:xfrm>
            <a:off x="2666488" y="1459425"/>
            <a:ext cx="6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64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7" name="Google Shape;447;p40"/>
          <p:cNvSpPr/>
          <p:nvPr/>
        </p:nvSpPr>
        <p:spPr>
          <a:xfrm>
            <a:off x="2024263" y="2736750"/>
            <a:ext cx="279600" cy="5541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48" name="Google Shape;448;p40"/>
          <p:cNvSpPr/>
          <p:nvPr/>
        </p:nvSpPr>
        <p:spPr>
          <a:xfrm>
            <a:off x="80163" y="4450450"/>
            <a:ext cx="279600" cy="5541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49" name="Google Shape;449;p40"/>
          <p:cNvSpPr txBox="1"/>
          <p:nvPr/>
        </p:nvSpPr>
        <p:spPr>
          <a:xfrm>
            <a:off x="359775" y="4604350"/>
            <a:ext cx="12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: MaxPool2d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0" name="Google Shape;450;p40"/>
          <p:cNvSpPr/>
          <p:nvPr/>
        </p:nvSpPr>
        <p:spPr>
          <a:xfrm>
            <a:off x="8043600" y="324797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0"/>
          <p:cNvSpPr/>
          <p:nvPr/>
        </p:nvSpPr>
        <p:spPr>
          <a:xfrm>
            <a:off x="3543788" y="2712700"/>
            <a:ext cx="279600" cy="5541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52" name="Google Shape;452;p40"/>
          <p:cNvSpPr txBox="1"/>
          <p:nvPr/>
        </p:nvSpPr>
        <p:spPr>
          <a:xfrm>
            <a:off x="4155338" y="1362775"/>
            <a:ext cx="6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128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3" name="Google Shape;453;p40"/>
          <p:cNvSpPr/>
          <p:nvPr/>
        </p:nvSpPr>
        <p:spPr>
          <a:xfrm>
            <a:off x="4382763" y="1906575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0"/>
          <p:cNvSpPr/>
          <p:nvPr/>
        </p:nvSpPr>
        <p:spPr>
          <a:xfrm>
            <a:off x="4382763" y="3922175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0"/>
          <p:cNvSpPr/>
          <p:nvPr/>
        </p:nvSpPr>
        <p:spPr>
          <a:xfrm>
            <a:off x="5302113" y="2669288"/>
            <a:ext cx="279600" cy="55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56" name="Google Shape;456;p40"/>
          <p:cNvSpPr/>
          <p:nvPr/>
        </p:nvSpPr>
        <p:spPr>
          <a:xfrm>
            <a:off x="1692150" y="4450450"/>
            <a:ext cx="279600" cy="55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57" name="Google Shape;457;p40"/>
          <p:cNvSpPr txBox="1"/>
          <p:nvPr/>
        </p:nvSpPr>
        <p:spPr>
          <a:xfrm>
            <a:off x="1979650" y="4604350"/>
            <a:ext cx="250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: Flatten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8" name="Google Shape;458;p40"/>
          <p:cNvSpPr/>
          <p:nvPr/>
        </p:nvSpPr>
        <p:spPr>
          <a:xfrm>
            <a:off x="6165400" y="2247663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0"/>
          <p:cNvSpPr/>
          <p:nvPr/>
        </p:nvSpPr>
        <p:spPr>
          <a:xfrm>
            <a:off x="6165400" y="2531413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0"/>
          <p:cNvSpPr/>
          <p:nvPr/>
        </p:nvSpPr>
        <p:spPr>
          <a:xfrm>
            <a:off x="6165400" y="3382663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0"/>
          <p:cNvSpPr/>
          <p:nvPr/>
        </p:nvSpPr>
        <p:spPr>
          <a:xfrm>
            <a:off x="6165400" y="3666413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0"/>
          <p:cNvSpPr txBox="1"/>
          <p:nvPr/>
        </p:nvSpPr>
        <p:spPr>
          <a:xfrm>
            <a:off x="6098075" y="2815163"/>
            <a:ext cx="5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…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3" name="Google Shape;463;p40"/>
          <p:cNvSpPr txBox="1"/>
          <p:nvPr/>
        </p:nvSpPr>
        <p:spPr>
          <a:xfrm>
            <a:off x="5937963" y="1390763"/>
            <a:ext cx="6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512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4" name="Google Shape;464;p40"/>
          <p:cNvSpPr/>
          <p:nvPr/>
        </p:nvSpPr>
        <p:spPr>
          <a:xfrm>
            <a:off x="6165388" y="1934563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0"/>
          <p:cNvSpPr/>
          <p:nvPr/>
        </p:nvSpPr>
        <p:spPr>
          <a:xfrm>
            <a:off x="6165388" y="3950163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0"/>
          <p:cNvSpPr/>
          <p:nvPr/>
        </p:nvSpPr>
        <p:spPr>
          <a:xfrm>
            <a:off x="6777975" y="2670263"/>
            <a:ext cx="279600" cy="5541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67" name="Google Shape;467;p40"/>
          <p:cNvSpPr/>
          <p:nvPr/>
        </p:nvSpPr>
        <p:spPr>
          <a:xfrm>
            <a:off x="2993488" y="4450450"/>
            <a:ext cx="279600" cy="5541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68" name="Google Shape;468;p40"/>
          <p:cNvSpPr txBox="1"/>
          <p:nvPr/>
        </p:nvSpPr>
        <p:spPr>
          <a:xfrm>
            <a:off x="3321000" y="4604350"/>
            <a:ext cx="250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: Dropout=0.2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9" name="Google Shape;469;p40"/>
          <p:cNvSpPr/>
          <p:nvPr/>
        </p:nvSpPr>
        <p:spPr>
          <a:xfrm>
            <a:off x="7601125" y="2178738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0"/>
          <p:cNvSpPr/>
          <p:nvPr/>
        </p:nvSpPr>
        <p:spPr>
          <a:xfrm>
            <a:off x="7601125" y="2462488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0"/>
          <p:cNvSpPr/>
          <p:nvPr/>
        </p:nvSpPr>
        <p:spPr>
          <a:xfrm>
            <a:off x="7601125" y="3313738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0"/>
          <p:cNvSpPr/>
          <p:nvPr/>
        </p:nvSpPr>
        <p:spPr>
          <a:xfrm>
            <a:off x="7601125" y="3597488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0"/>
          <p:cNvSpPr txBox="1"/>
          <p:nvPr/>
        </p:nvSpPr>
        <p:spPr>
          <a:xfrm>
            <a:off x="7533800" y="2746238"/>
            <a:ext cx="5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…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4" name="Google Shape;474;p40"/>
          <p:cNvSpPr/>
          <p:nvPr/>
        </p:nvSpPr>
        <p:spPr>
          <a:xfrm>
            <a:off x="900200" y="2712700"/>
            <a:ext cx="425400" cy="554100"/>
          </a:xfrm>
          <a:prstGeom prst="homePlate">
            <a:avLst>
              <a:gd fmla="val 50617" name="adj"/>
            </a:avLst>
          </a:prstGeom>
          <a:solidFill>
            <a:srgbClr val="FF6B6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0"/>
          <p:cNvSpPr txBox="1"/>
          <p:nvPr/>
        </p:nvSpPr>
        <p:spPr>
          <a:xfrm>
            <a:off x="638775" y="2399938"/>
            <a:ext cx="8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conv2d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6" name="Google Shape;476;p40"/>
          <p:cNvSpPr/>
          <p:nvPr/>
        </p:nvSpPr>
        <p:spPr>
          <a:xfrm>
            <a:off x="2421050" y="2755088"/>
            <a:ext cx="425400" cy="554100"/>
          </a:xfrm>
          <a:prstGeom prst="homePlate">
            <a:avLst>
              <a:gd fmla="val 50617" name="adj"/>
            </a:avLst>
          </a:prstGeom>
          <a:solidFill>
            <a:srgbClr val="FF6B6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0"/>
          <p:cNvSpPr txBox="1"/>
          <p:nvPr/>
        </p:nvSpPr>
        <p:spPr>
          <a:xfrm>
            <a:off x="2118950" y="2415700"/>
            <a:ext cx="8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conv2d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8" name="Google Shape;478;p40"/>
          <p:cNvSpPr/>
          <p:nvPr/>
        </p:nvSpPr>
        <p:spPr>
          <a:xfrm>
            <a:off x="3905350" y="2712688"/>
            <a:ext cx="425400" cy="554100"/>
          </a:xfrm>
          <a:prstGeom prst="homePlate">
            <a:avLst>
              <a:gd fmla="val 50617" name="adj"/>
            </a:avLst>
          </a:prstGeom>
          <a:solidFill>
            <a:srgbClr val="FF6B6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0"/>
          <p:cNvSpPr txBox="1"/>
          <p:nvPr/>
        </p:nvSpPr>
        <p:spPr>
          <a:xfrm>
            <a:off x="3538675" y="2389175"/>
            <a:ext cx="8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conv2d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0" name="Google Shape;480;p40"/>
          <p:cNvSpPr/>
          <p:nvPr/>
        </p:nvSpPr>
        <p:spPr>
          <a:xfrm>
            <a:off x="4953325" y="2669288"/>
            <a:ext cx="279600" cy="5541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81" name="Google Shape;481;p40"/>
          <p:cNvSpPr/>
          <p:nvPr/>
        </p:nvSpPr>
        <p:spPr>
          <a:xfrm>
            <a:off x="4735675" y="4450450"/>
            <a:ext cx="279600" cy="5541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82" name="Google Shape;482;p40"/>
          <p:cNvSpPr txBox="1"/>
          <p:nvPr/>
        </p:nvSpPr>
        <p:spPr>
          <a:xfrm>
            <a:off x="5075775" y="4604350"/>
            <a:ext cx="250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: ReLU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3" name="Google Shape;483;p40"/>
          <p:cNvSpPr/>
          <p:nvPr/>
        </p:nvSpPr>
        <p:spPr>
          <a:xfrm>
            <a:off x="1636450" y="2712700"/>
            <a:ext cx="279600" cy="5541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84" name="Google Shape;484;p40"/>
          <p:cNvSpPr/>
          <p:nvPr/>
        </p:nvSpPr>
        <p:spPr>
          <a:xfrm>
            <a:off x="3193413" y="2712700"/>
            <a:ext cx="279600" cy="5541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85" name="Google Shape;485;p40"/>
          <p:cNvSpPr/>
          <p:nvPr/>
        </p:nvSpPr>
        <p:spPr>
          <a:xfrm>
            <a:off x="4608050" y="2667900"/>
            <a:ext cx="279600" cy="5541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86" name="Google Shape;486;p40"/>
          <p:cNvSpPr/>
          <p:nvPr/>
        </p:nvSpPr>
        <p:spPr>
          <a:xfrm>
            <a:off x="5665350" y="2670275"/>
            <a:ext cx="425400" cy="554100"/>
          </a:xfrm>
          <a:prstGeom prst="homePlate">
            <a:avLst>
              <a:gd fmla="val 50617" name="adj"/>
            </a:avLst>
          </a:prstGeom>
          <a:solidFill>
            <a:srgbClr val="FF6B6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0"/>
          <p:cNvSpPr txBox="1"/>
          <p:nvPr/>
        </p:nvSpPr>
        <p:spPr>
          <a:xfrm>
            <a:off x="5500987" y="2310663"/>
            <a:ext cx="8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linear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8" name="Google Shape;488;p40"/>
          <p:cNvSpPr/>
          <p:nvPr/>
        </p:nvSpPr>
        <p:spPr>
          <a:xfrm>
            <a:off x="6438263" y="2670275"/>
            <a:ext cx="279600" cy="5541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89" name="Google Shape;489;p40"/>
          <p:cNvSpPr/>
          <p:nvPr/>
        </p:nvSpPr>
        <p:spPr>
          <a:xfrm>
            <a:off x="7114163" y="2670275"/>
            <a:ext cx="425400" cy="554100"/>
          </a:xfrm>
          <a:prstGeom prst="homePlate">
            <a:avLst>
              <a:gd fmla="val 50617" name="adj"/>
            </a:avLst>
          </a:prstGeom>
          <a:solidFill>
            <a:srgbClr val="FF6B6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0"/>
          <p:cNvSpPr txBox="1"/>
          <p:nvPr/>
        </p:nvSpPr>
        <p:spPr>
          <a:xfrm>
            <a:off x="6949800" y="2310663"/>
            <a:ext cx="8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linear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1" name="Google Shape;491;p40"/>
          <p:cNvSpPr txBox="1"/>
          <p:nvPr>
            <p:ph idx="4294967295" type="body"/>
          </p:nvPr>
        </p:nvSpPr>
        <p:spPr>
          <a:xfrm>
            <a:off x="6060350" y="758250"/>
            <a:ext cx="2827800" cy="40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Learning rate -&gt; 0.0001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0"/>
          <p:cNvSpPr txBox="1"/>
          <p:nvPr/>
        </p:nvSpPr>
        <p:spPr>
          <a:xfrm rot="5400000">
            <a:off x="5115688" y="2744775"/>
            <a:ext cx="6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1152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1"/>
          <p:cNvSpPr/>
          <p:nvPr/>
        </p:nvSpPr>
        <p:spPr>
          <a:xfrm>
            <a:off x="6929550" y="46085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1"/>
          <p:cNvSpPr/>
          <p:nvPr/>
        </p:nvSpPr>
        <p:spPr>
          <a:xfrm>
            <a:off x="-928950" y="-964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1"/>
          <p:cNvSpPr/>
          <p:nvPr/>
        </p:nvSpPr>
        <p:spPr>
          <a:xfrm>
            <a:off x="8424600" y="347657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1"/>
          <p:cNvSpPr txBox="1"/>
          <p:nvPr>
            <p:ph type="title"/>
          </p:nvPr>
        </p:nvSpPr>
        <p:spPr>
          <a:xfrm>
            <a:off x="1151975" y="3109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Neuronal network architecture </a:t>
            </a:r>
            <a:endParaRPr sz="3000"/>
          </a:p>
        </p:txBody>
      </p:sp>
      <p:sp>
        <p:nvSpPr>
          <p:cNvPr id="501" name="Google Shape;501;p41"/>
          <p:cNvSpPr txBox="1"/>
          <p:nvPr/>
        </p:nvSpPr>
        <p:spPr>
          <a:xfrm>
            <a:off x="1151972" y="712900"/>
            <a:ext cx="432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Model 2 - Results</a:t>
            </a:r>
            <a:endParaRPr b="1"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2" name="Google Shape;5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175" y="1561275"/>
            <a:ext cx="3858574" cy="28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25" y="1561275"/>
            <a:ext cx="3858574" cy="28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2"/>
          <p:cNvSpPr/>
          <p:nvPr/>
        </p:nvSpPr>
        <p:spPr>
          <a:xfrm>
            <a:off x="6472350" y="43799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2"/>
          <p:cNvSpPr/>
          <p:nvPr/>
        </p:nvSpPr>
        <p:spPr>
          <a:xfrm>
            <a:off x="-928950" y="-964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2"/>
          <p:cNvSpPr/>
          <p:nvPr/>
        </p:nvSpPr>
        <p:spPr>
          <a:xfrm>
            <a:off x="7967400" y="324797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2"/>
          <p:cNvSpPr txBox="1"/>
          <p:nvPr>
            <p:ph type="title"/>
          </p:nvPr>
        </p:nvSpPr>
        <p:spPr>
          <a:xfrm>
            <a:off x="1151975" y="3109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Neuronal network architecture </a:t>
            </a:r>
            <a:endParaRPr sz="3000"/>
          </a:p>
        </p:txBody>
      </p:sp>
      <p:sp>
        <p:nvSpPr>
          <p:cNvPr id="512" name="Google Shape;512;p42"/>
          <p:cNvSpPr txBox="1"/>
          <p:nvPr/>
        </p:nvSpPr>
        <p:spPr>
          <a:xfrm>
            <a:off x="1151977" y="712900"/>
            <a:ext cx="205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Model 3</a:t>
            </a:r>
            <a:endParaRPr b="1"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3" name="Google Shape;513;p42"/>
          <p:cNvSpPr/>
          <p:nvPr/>
        </p:nvSpPr>
        <p:spPr>
          <a:xfrm>
            <a:off x="183400" y="1568675"/>
            <a:ext cx="753300" cy="554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28x28x3</a:t>
            </a:r>
            <a:endParaRPr b="1"/>
          </a:p>
        </p:txBody>
      </p:sp>
      <p:sp>
        <p:nvSpPr>
          <p:cNvPr id="514" name="Google Shape;514;p42"/>
          <p:cNvSpPr/>
          <p:nvPr/>
        </p:nvSpPr>
        <p:spPr>
          <a:xfrm>
            <a:off x="1598475" y="1568675"/>
            <a:ext cx="681000" cy="55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32</a:t>
            </a:r>
            <a:endParaRPr b="1"/>
          </a:p>
        </p:txBody>
      </p:sp>
      <p:sp>
        <p:nvSpPr>
          <p:cNvPr id="515" name="Google Shape;515;p42"/>
          <p:cNvSpPr/>
          <p:nvPr/>
        </p:nvSpPr>
        <p:spPr>
          <a:xfrm>
            <a:off x="2946375" y="1568675"/>
            <a:ext cx="681000" cy="55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32</a:t>
            </a:r>
            <a:endParaRPr b="1"/>
          </a:p>
        </p:txBody>
      </p:sp>
      <p:sp>
        <p:nvSpPr>
          <p:cNvPr id="516" name="Google Shape;516;p42"/>
          <p:cNvSpPr/>
          <p:nvPr/>
        </p:nvSpPr>
        <p:spPr>
          <a:xfrm>
            <a:off x="986575" y="1606625"/>
            <a:ext cx="566100" cy="478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00C3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2"/>
          <p:cNvSpPr txBox="1"/>
          <p:nvPr/>
        </p:nvSpPr>
        <p:spPr>
          <a:xfrm>
            <a:off x="1517025" y="1198075"/>
            <a:ext cx="9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conv2d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8" name="Google Shape;518;p42"/>
          <p:cNvSpPr/>
          <p:nvPr/>
        </p:nvSpPr>
        <p:spPr>
          <a:xfrm>
            <a:off x="2329875" y="1606625"/>
            <a:ext cx="566100" cy="478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00C3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2"/>
          <p:cNvSpPr txBox="1"/>
          <p:nvPr/>
        </p:nvSpPr>
        <p:spPr>
          <a:xfrm>
            <a:off x="2279475" y="1635608"/>
            <a:ext cx="6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ReLU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0" name="Google Shape;520;p42"/>
          <p:cNvSpPr/>
          <p:nvPr/>
        </p:nvSpPr>
        <p:spPr>
          <a:xfrm>
            <a:off x="5022475" y="1568675"/>
            <a:ext cx="681000" cy="55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64</a:t>
            </a:r>
            <a:endParaRPr b="1"/>
          </a:p>
        </p:txBody>
      </p:sp>
      <p:sp>
        <p:nvSpPr>
          <p:cNvPr id="521" name="Google Shape;521;p42"/>
          <p:cNvSpPr/>
          <p:nvPr/>
        </p:nvSpPr>
        <p:spPr>
          <a:xfrm>
            <a:off x="6411575" y="1568675"/>
            <a:ext cx="681000" cy="55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64</a:t>
            </a:r>
            <a:endParaRPr b="1"/>
          </a:p>
        </p:txBody>
      </p:sp>
      <p:sp>
        <p:nvSpPr>
          <p:cNvPr id="522" name="Google Shape;522;p42"/>
          <p:cNvSpPr/>
          <p:nvPr/>
        </p:nvSpPr>
        <p:spPr>
          <a:xfrm>
            <a:off x="5799675" y="1606625"/>
            <a:ext cx="566100" cy="478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00C3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2"/>
          <p:cNvSpPr txBox="1"/>
          <p:nvPr/>
        </p:nvSpPr>
        <p:spPr>
          <a:xfrm>
            <a:off x="5749275" y="1645613"/>
            <a:ext cx="6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ReLU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4" name="Google Shape;524;p42"/>
          <p:cNvSpPr/>
          <p:nvPr/>
        </p:nvSpPr>
        <p:spPr>
          <a:xfrm>
            <a:off x="3701375" y="1590363"/>
            <a:ext cx="566100" cy="478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00C3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2"/>
          <p:cNvSpPr txBox="1"/>
          <p:nvPr/>
        </p:nvSpPr>
        <p:spPr>
          <a:xfrm>
            <a:off x="3650975" y="1629363"/>
            <a:ext cx="6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ReLU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6" name="Google Shape;526;p42"/>
          <p:cNvSpPr/>
          <p:nvPr/>
        </p:nvSpPr>
        <p:spPr>
          <a:xfrm>
            <a:off x="313000" y="2869825"/>
            <a:ext cx="566100" cy="478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6B6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2"/>
          <p:cNvSpPr txBox="1"/>
          <p:nvPr/>
        </p:nvSpPr>
        <p:spPr>
          <a:xfrm>
            <a:off x="183400" y="2304725"/>
            <a:ext cx="82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Max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Pool2d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8" name="Google Shape;528;p42"/>
          <p:cNvSpPr/>
          <p:nvPr/>
        </p:nvSpPr>
        <p:spPr>
          <a:xfrm>
            <a:off x="936550" y="2811875"/>
            <a:ext cx="681000" cy="55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128</a:t>
            </a:r>
            <a:endParaRPr b="1"/>
          </a:p>
        </p:txBody>
      </p:sp>
      <p:sp>
        <p:nvSpPr>
          <p:cNvPr id="529" name="Google Shape;529;p42"/>
          <p:cNvSpPr/>
          <p:nvPr/>
        </p:nvSpPr>
        <p:spPr>
          <a:xfrm>
            <a:off x="2302213" y="2811875"/>
            <a:ext cx="681000" cy="55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128</a:t>
            </a:r>
            <a:endParaRPr b="1"/>
          </a:p>
        </p:txBody>
      </p:sp>
      <p:sp>
        <p:nvSpPr>
          <p:cNvPr id="530" name="Google Shape;530;p42"/>
          <p:cNvSpPr/>
          <p:nvPr/>
        </p:nvSpPr>
        <p:spPr>
          <a:xfrm>
            <a:off x="1713750" y="2849825"/>
            <a:ext cx="566100" cy="478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00C3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2"/>
          <p:cNvSpPr txBox="1"/>
          <p:nvPr/>
        </p:nvSpPr>
        <p:spPr>
          <a:xfrm>
            <a:off x="1663350" y="2888813"/>
            <a:ext cx="6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ReLU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2" name="Google Shape;532;p42"/>
          <p:cNvSpPr/>
          <p:nvPr/>
        </p:nvSpPr>
        <p:spPr>
          <a:xfrm>
            <a:off x="4007725" y="2831875"/>
            <a:ext cx="566100" cy="478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6B6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2"/>
          <p:cNvSpPr txBox="1"/>
          <p:nvPr/>
        </p:nvSpPr>
        <p:spPr>
          <a:xfrm>
            <a:off x="3789713" y="2258775"/>
            <a:ext cx="82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Max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Pool2d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4" name="Google Shape;534;p42"/>
          <p:cNvSpPr/>
          <p:nvPr/>
        </p:nvSpPr>
        <p:spPr>
          <a:xfrm rot="5400000">
            <a:off x="4623650" y="2866750"/>
            <a:ext cx="631800" cy="350100"/>
          </a:xfrm>
          <a:prstGeom prst="roundRect">
            <a:avLst>
              <a:gd fmla="val 16667" name="adj"/>
            </a:avLst>
          </a:prstGeom>
          <a:solidFill>
            <a:srgbClr val="435D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2048</a:t>
            </a:r>
            <a:endParaRPr/>
          </a:p>
        </p:txBody>
      </p:sp>
      <p:sp>
        <p:nvSpPr>
          <p:cNvPr id="535" name="Google Shape;535;p42"/>
          <p:cNvSpPr txBox="1"/>
          <p:nvPr/>
        </p:nvSpPr>
        <p:spPr>
          <a:xfrm>
            <a:off x="4541638" y="2325700"/>
            <a:ext cx="8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Flatten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6" name="Google Shape;536;p42"/>
          <p:cNvSpPr/>
          <p:nvPr/>
        </p:nvSpPr>
        <p:spPr>
          <a:xfrm>
            <a:off x="5256563" y="2793925"/>
            <a:ext cx="681000" cy="55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1024</a:t>
            </a:r>
            <a:endParaRPr b="1"/>
          </a:p>
        </p:txBody>
      </p:sp>
      <p:sp>
        <p:nvSpPr>
          <p:cNvPr id="537" name="Google Shape;537;p42"/>
          <p:cNvSpPr/>
          <p:nvPr/>
        </p:nvSpPr>
        <p:spPr>
          <a:xfrm>
            <a:off x="6718875" y="2793925"/>
            <a:ext cx="681000" cy="55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0.25</a:t>
            </a:r>
            <a:endParaRPr/>
          </a:p>
        </p:txBody>
      </p:sp>
      <p:sp>
        <p:nvSpPr>
          <p:cNvPr id="538" name="Google Shape;538;p42"/>
          <p:cNvSpPr/>
          <p:nvPr/>
        </p:nvSpPr>
        <p:spPr>
          <a:xfrm>
            <a:off x="6044225" y="2831875"/>
            <a:ext cx="566100" cy="478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00C3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2"/>
          <p:cNvSpPr txBox="1"/>
          <p:nvPr/>
        </p:nvSpPr>
        <p:spPr>
          <a:xfrm>
            <a:off x="5993825" y="2870863"/>
            <a:ext cx="6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ReLU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0" name="Google Shape;540;p42"/>
          <p:cNvSpPr txBox="1"/>
          <p:nvPr/>
        </p:nvSpPr>
        <p:spPr>
          <a:xfrm>
            <a:off x="6578138" y="2366463"/>
            <a:ext cx="12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Dropout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1" name="Google Shape;541;p42"/>
          <p:cNvSpPr/>
          <p:nvPr/>
        </p:nvSpPr>
        <p:spPr>
          <a:xfrm>
            <a:off x="257663" y="3864325"/>
            <a:ext cx="681000" cy="55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1024</a:t>
            </a:r>
            <a:endParaRPr b="1"/>
          </a:p>
        </p:txBody>
      </p:sp>
      <p:sp>
        <p:nvSpPr>
          <p:cNvPr id="542" name="Google Shape;542;p42"/>
          <p:cNvSpPr/>
          <p:nvPr/>
        </p:nvSpPr>
        <p:spPr>
          <a:xfrm>
            <a:off x="2529263" y="3864325"/>
            <a:ext cx="681000" cy="55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32</a:t>
            </a:r>
            <a:endParaRPr b="1"/>
          </a:p>
        </p:txBody>
      </p:sp>
      <p:sp>
        <p:nvSpPr>
          <p:cNvPr id="543" name="Google Shape;543;p42"/>
          <p:cNvSpPr/>
          <p:nvPr/>
        </p:nvSpPr>
        <p:spPr>
          <a:xfrm>
            <a:off x="988688" y="3902275"/>
            <a:ext cx="566100" cy="478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00C3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2"/>
          <p:cNvSpPr txBox="1"/>
          <p:nvPr/>
        </p:nvSpPr>
        <p:spPr>
          <a:xfrm>
            <a:off x="938288" y="3941263"/>
            <a:ext cx="6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ReLU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5" name="Google Shape;545;p42"/>
          <p:cNvSpPr/>
          <p:nvPr/>
        </p:nvSpPr>
        <p:spPr>
          <a:xfrm>
            <a:off x="1637175" y="3881625"/>
            <a:ext cx="681000" cy="55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0.5</a:t>
            </a:r>
            <a:endParaRPr/>
          </a:p>
        </p:txBody>
      </p:sp>
      <p:sp>
        <p:nvSpPr>
          <p:cNvPr id="546" name="Google Shape;546;p42"/>
          <p:cNvSpPr txBox="1"/>
          <p:nvPr/>
        </p:nvSpPr>
        <p:spPr>
          <a:xfrm>
            <a:off x="1528625" y="3462163"/>
            <a:ext cx="12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Dropout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7" name="Google Shape;547;p42"/>
          <p:cNvSpPr txBox="1"/>
          <p:nvPr/>
        </p:nvSpPr>
        <p:spPr>
          <a:xfrm>
            <a:off x="2868425" y="1198075"/>
            <a:ext cx="9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conv2d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8" name="Google Shape;548;p42"/>
          <p:cNvSpPr/>
          <p:nvPr/>
        </p:nvSpPr>
        <p:spPr>
          <a:xfrm>
            <a:off x="4321250" y="1551375"/>
            <a:ext cx="566100" cy="478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6B6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2"/>
          <p:cNvSpPr txBox="1"/>
          <p:nvPr/>
        </p:nvSpPr>
        <p:spPr>
          <a:xfrm>
            <a:off x="4135425" y="986275"/>
            <a:ext cx="82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Max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Pool2d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0" name="Google Shape;550;p42"/>
          <p:cNvSpPr txBox="1"/>
          <p:nvPr/>
        </p:nvSpPr>
        <p:spPr>
          <a:xfrm>
            <a:off x="4941125" y="1198075"/>
            <a:ext cx="9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conv2d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1" name="Google Shape;551;p42"/>
          <p:cNvSpPr txBox="1"/>
          <p:nvPr/>
        </p:nvSpPr>
        <p:spPr>
          <a:xfrm>
            <a:off x="6312625" y="1198075"/>
            <a:ext cx="9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conv2d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2" name="Google Shape;552;p42"/>
          <p:cNvSpPr/>
          <p:nvPr/>
        </p:nvSpPr>
        <p:spPr>
          <a:xfrm>
            <a:off x="7188775" y="1606625"/>
            <a:ext cx="566100" cy="478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00C3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2"/>
          <p:cNvSpPr txBox="1"/>
          <p:nvPr/>
        </p:nvSpPr>
        <p:spPr>
          <a:xfrm>
            <a:off x="7138375" y="1645613"/>
            <a:ext cx="6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ReLU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4" name="Google Shape;554;p42"/>
          <p:cNvSpPr txBox="1"/>
          <p:nvPr/>
        </p:nvSpPr>
        <p:spPr>
          <a:xfrm>
            <a:off x="879100" y="2424450"/>
            <a:ext cx="9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conv2d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5" name="Google Shape;555;p42"/>
          <p:cNvSpPr txBox="1"/>
          <p:nvPr/>
        </p:nvSpPr>
        <p:spPr>
          <a:xfrm>
            <a:off x="2041500" y="2469625"/>
            <a:ext cx="9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conv2d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6" name="Google Shape;556;p42"/>
          <p:cNvSpPr txBox="1"/>
          <p:nvPr/>
        </p:nvSpPr>
        <p:spPr>
          <a:xfrm>
            <a:off x="5135938" y="2446788"/>
            <a:ext cx="9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linear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7" name="Google Shape;557;p42"/>
          <p:cNvSpPr txBox="1"/>
          <p:nvPr/>
        </p:nvSpPr>
        <p:spPr>
          <a:xfrm>
            <a:off x="183388" y="3502063"/>
            <a:ext cx="9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linear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8" name="Google Shape;558;p42"/>
          <p:cNvSpPr txBox="1"/>
          <p:nvPr/>
        </p:nvSpPr>
        <p:spPr>
          <a:xfrm>
            <a:off x="2400538" y="3502063"/>
            <a:ext cx="9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linear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9" name="Google Shape;559;p42"/>
          <p:cNvSpPr/>
          <p:nvPr/>
        </p:nvSpPr>
        <p:spPr>
          <a:xfrm>
            <a:off x="3332228" y="3862375"/>
            <a:ext cx="905100" cy="478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00C3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/>
        </p:nvSpPr>
        <p:spPr>
          <a:xfrm>
            <a:off x="3251649" y="3901364"/>
            <a:ext cx="106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Softmax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1" name="Google Shape;561;p42"/>
          <p:cNvSpPr txBox="1"/>
          <p:nvPr>
            <p:ph idx="4294967295" type="body"/>
          </p:nvPr>
        </p:nvSpPr>
        <p:spPr>
          <a:xfrm>
            <a:off x="6060350" y="758250"/>
            <a:ext cx="2827800" cy="40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Learning rate -&gt; 0.001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2"/>
          <p:cNvSpPr/>
          <p:nvPr/>
        </p:nvSpPr>
        <p:spPr>
          <a:xfrm>
            <a:off x="3154013" y="2831875"/>
            <a:ext cx="566100" cy="478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00C3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2"/>
          <p:cNvSpPr txBox="1"/>
          <p:nvPr/>
        </p:nvSpPr>
        <p:spPr>
          <a:xfrm>
            <a:off x="3103613" y="2870863"/>
            <a:ext cx="6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ReLU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7005750" y="48371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/>
          <p:nvPr/>
        </p:nvSpPr>
        <p:spPr>
          <a:xfrm>
            <a:off x="-928950" y="-964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3"/>
          <p:cNvSpPr/>
          <p:nvPr/>
        </p:nvSpPr>
        <p:spPr>
          <a:xfrm>
            <a:off x="8500800" y="370517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3"/>
          <p:cNvSpPr txBox="1"/>
          <p:nvPr>
            <p:ph type="title"/>
          </p:nvPr>
        </p:nvSpPr>
        <p:spPr>
          <a:xfrm>
            <a:off x="1151975" y="3109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Neuronal network architecture </a:t>
            </a:r>
            <a:endParaRPr sz="3000"/>
          </a:p>
        </p:txBody>
      </p:sp>
      <p:sp>
        <p:nvSpPr>
          <p:cNvPr id="572" name="Google Shape;572;p43"/>
          <p:cNvSpPr txBox="1"/>
          <p:nvPr/>
        </p:nvSpPr>
        <p:spPr>
          <a:xfrm>
            <a:off x="1151972" y="712900"/>
            <a:ext cx="457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Model 3 - Results</a:t>
            </a:r>
            <a:endParaRPr b="1"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3" name="Google Shape;5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525" y="1511499"/>
            <a:ext cx="3840174" cy="288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625" y="1511500"/>
            <a:ext cx="3840174" cy="2880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4"/>
          <p:cNvSpPr/>
          <p:nvPr/>
        </p:nvSpPr>
        <p:spPr>
          <a:xfrm>
            <a:off x="6472350" y="43799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4"/>
          <p:cNvSpPr/>
          <p:nvPr/>
        </p:nvSpPr>
        <p:spPr>
          <a:xfrm>
            <a:off x="-928950" y="-964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4"/>
          <p:cNvSpPr/>
          <p:nvPr/>
        </p:nvSpPr>
        <p:spPr>
          <a:xfrm>
            <a:off x="7967400" y="324797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4"/>
          <p:cNvSpPr txBox="1"/>
          <p:nvPr>
            <p:ph type="title"/>
          </p:nvPr>
        </p:nvSpPr>
        <p:spPr>
          <a:xfrm>
            <a:off x="1151975" y="3109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Neuronal network architecture </a:t>
            </a:r>
            <a:endParaRPr sz="3000"/>
          </a:p>
        </p:txBody>
      </p:sp>
      <p:sp>
        <p:nvSpPr>
          <p:cNvPr id="583" name="Google Shape;583;p44"/>
          <p:cNvSpPr txBox="1"/>
          <p:nvPr/>
        </p:nvSpPr>
        <p:spPr>
          <a:xfrm>
            <a:off x="1151977" y="712900"/>
            <a:ext cx="205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Model 4</a:t>
            </a:r>
            <a:endParaRPr b="1"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4" name="Google Shape;584;p44"/>
          <p:cNvSpPr/>
          <p:nvPr/>
        </p:nvSpPr>
        <p:spPr>
          <a:xfrm>
            <a:off x="111125" y="1568675"/>
            <a:ext cx="825300" cy="554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28x28x1</a:t>
            </a:r>
            <a:endParaRPr b="1"/>
          </a:p>
        </p:txBody>
      </p:sp>
      <p:sp>
        <p:nvSpPr>
          <p:cNvPr id="585" name="Google Shape;585;p44"/>
          <p:cNvSpPr/>
          <p:nvPr/>
        </p:nvSpPr>
        <p:spPr>
          <a:xfrm>
            <a:off x="1598475" y="1568675"/>
            <a:ext cx="681000" cy="55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32</a:t>
            </a:r>
            <a:endParaRPr b="1"/>
          </a:p>
        </p:txBody>
      </p:sp>
      <p:sp>
        <p:nvSpPr>
          <p:cNvPr id="586" name="Google Shape;586;p44"/>
          <p:cNvSpPr/>
          <p:nvPr/>
        </p:nvSpPr>
        <p:spPr>
          <a:xfrm>
            <a:off x="986575" y="1606625"/>
            <a:ext cx="566100" cy="478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00C3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/>
        </p:nvSpPr>
        <p:spPr>
          <a:xfrm>
            <a:off x="1517025" y="1198075"/>
            <a:ext cx="9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conv2d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8" name="Google Shape;588;p44"/>
          <p:cNvSpPr/>
          <p:nvPr/>
        </p:nvSpPr>
        <p:spPr>
          <a:xfrm>
            <a:off x="2465300" y="1606625"/>
            <a:ext cx="566100" cy="478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6B6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4"/>
          <p:cNvSpPr txBox="1"/>
          <p:nvPr/>
        </p:nvSpPr>
        <p:spPr>
          <a:xfrm>
            <a:off x="2279475" y="1041525"/>
            <a:ext cx="82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Max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Pool2d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0" name="Google Shape;590;p44"/>
          <p:cNvSpPr txBox="1"/>
          <p:nvPr/>
        </p:nvSpPr>
        <p:spPr>
          <a:xfrm>
            <a:off x="3018788" y="1103263"/>
            <a:ext cx="12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Batchnorm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1" name="Google Shape;591;p44"/>
          <p:cNvSpPr/>
          <p:nvPr/>
        </p:nvSpPr>
        <p:spPr>
          <a:xfrm>
            <a:off x="4211950" y="1530713"/>
            <a:ext cx="681000" cy="55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64</a:t>
            </a:r>
            <a:endParaRPr b="1"/>
          </a:p>
        </p:txBody>
      </p:sp>
      <p:sp>
        <p:nvSpPr>
          <p:cNvPr id="592" name="Google Shape;592;p44"/>
          <p:cNvSpPr txBox="1"/>
          <p:nvPr/>
        </p:nvSpPr>
        <p:spPr>
          <a:xfrm>
            <a:off x="4130500" y="1178413"/>
            <a:ext cx="9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conv2d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3" name="Google Shape;593;p44"/>
          <p:cNvSpPr/>
          <p:nvPr/>
        </p:nvSpPr>
        <p:spPr>
          <a:xfrm>
            <a:off x="7011250" y="1606613"/>
            <a:ext cx="566100" cy="478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6B6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4"/>
          <p:cNvSpPr txBox="1"/>
          <p:nvPr/>
        </p:nvSpPr>
        <p:spPr>
          <a:xfrm>
            <a:off x="6825425" y="1041513"/>
            <a:ext cx="82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Max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Pool2d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5" name="Google Shape;595;p44"/>
          <p:cNvSpPr txBox="1"/>
          <p:nvPr/>
        </p:nvSpPr>
        <p:spPr>
          <a:xfrm>
            <a:off x="4953275" y="1103263"/>
            <a:ext cx="12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Batchnorm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6" name="Google Shape;596;p44"/>
          <p:cNvSpPr/>
          <p:nvPr/>
        </p:nvSpPr>
        <p:spPr>
          <a:xfrm>
            <a:off x="623600" y="2492488"/>
            <a:ext cx="681000" cy="55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128</a:t>
            </a:r>
            <a:endParaRPr b="1"/>
          </a:p>
        </p:txBody>
      </p:sp>
      <p:sp>
        <p:nvSpPr>
          <p:cNvPr id="597" name="Google Shape;597;p44"/>
          <p:cNvSpPr txBox="1"/>
          <p:nvPr/>
        </p:nvSpPr>
        <p:spPr>
          <a:xfrm>
            <a:off x="519500" y="2140188"/>
            <a:ext cx="9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conv2d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8" name="Google Shape;598;p44"/>
          <p:cNvSpPr txBox="1"/>
          <p:nvPr/>
        </p:nvSpPr>
        <p:spPr>
          <a:xfrm>
            <a:off x="1552663" y="2074213"/>
            <a:ext cx="12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Batchnorm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9" name="Google Shape;599;p44"/>
          <p:cNvSpPr/>
          <p:nvPr/>
        </p:nvSpPr>
        <p:spPr>
          <a:xfrm>
            <a:off x="2731100" y="2501663"/>
            <a:ext cx="681000" cy="55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128</a:t>
            </a:r>
            <a:endParaRPr b="1"/>
          </a:p>
        </p:txBody>
      </p:sp>
      <p:sp>
        <p:nvSpPr>
          <p:cNvPr id="600" name="Google Shape;600;p44"/>
          <p:cNvSpPr txBox="1"/>
          <p:nvPr/>
        </p:nvSpPr>
        <p:spPr>
          <a:xfrm>
            <a:off x="2627000" y="2149363"/>
            <a:ext cx="9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conv2d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1" name="Google Shape;601;p44"/>
          <p:cNvSpPr/>
          <p:nvPr/>
        </p:nvSpPr>
        <p:spPr>
          <a:xfrm>
            <a:off x="3638025" y="2553400"/>
            <a:ext cx="566100" cy="478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6B6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4"/>
          <p:cNvSpPr txBox="1"/>
          <p:nvPr/>
        </p:nvSpPr>
        <p:spPr>
          <a:xfrm>
            <a:off x="3452200" y="1988300"/>
            <a:ext cx="82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Max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Pool2d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3" name="Google Shape;603;p44"/>
          <p:cNvSpPr txBox="1"/>
          <p:nvPr/>
        </p:nvSpPr>
        <p:spPr>
          <a:xfrm>
            <a:off x="4277488" y="2103813"/>
            <a:ext cx="12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Batchnorm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4" name="Google Shape;604;p44"/>
          <p:cNvSpPr/>
          <p:nvPr/>
        </p:nvSpPr>
        <p:spPr>
          <a:xfrm>
            <a:off x="5455925" y="2531263"/>
            <a:ext cx="681000" cy="55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256</a:t>
            </a:r>
            <a:endParaRPr b="1"/>
          </a:p>
        </p:txBody>
      </p:sp>
      <p:sp>
        <p:nvSpPr>
          <p:cNvPr id="605" name="Google Shape;605;p44"/>
          <p:cNvSpPr txBox="1"/>
          <p:nvPr/>
        </p:nvSpPr>
        <p:spPr>
          <a:xfrm>
            <a:off x="5351825" y="2178963"/>
            <a:ext cx="9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conv2d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6" name="Google Shape;606;p44"/>
          <p:cNvSpPr txBox="1"/>
          <p:nvPr/>
        </p:nvSpPr>
        <p:spPr>
          <a:xfrm>
            <a:off x="6356700" y="2074800"/>
            <a:ext cx="12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Batchnorm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7" name="Google Shape;607;p44"/>
          <p:cNvSpPr/>
          <p:nvPr/>
        </p:nvSpPr>
        <p:spPr>
          <a:xfrm>
            <a:off x="7535113" y="2531275"/>
            <a:ext cx="681000" cy="55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256</a:t>
            </a:r>
            <a:endParaRPr b="1"/>
          </a:p>
        </p:txBody>
      </p:sp>
      <p:sp>
        <p:nvSpPr>
          <p:cNvPr id="608" name="Google Shape;608;p44"/>
          <p:cNvSpPr txBox="1"/>
          <p:nvPr/>
        </p:nvSpPr>
        <p:spPr>
          <a:xfrm>
            <a:off x="7431038" y="2149950"/>
            <a:ext cx="9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conv2d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9" name="Google Shape;609;p44"/>
          <p:cNvSpPr txBox="1"/>
          <p:nvPr/>
        </p:nvSpPr>
        <p:spPr>
          <a:xfrm>
            <a:off x="255550" y="3101975"/>
            <a:ext cx="8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Flatten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0" name="Google Shape;610;p44"/>
          <p:cNvSpPr/>
          <p:nvPr/>
        </p:nvSpPr>
        <p:spPr>
          <a:xfrm>
            <a:off x="970475" y="3570200"/>
            <a:ext cx="681000" cy="55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256</a:t>
            </a:r>
            <a:endParaRPr b="1"/>
          </a:p>
        </p:txBody>
      </p:sp>
      <p:sp>
        <p:nvSpPr>
          <p:cNvPr id="611" name="Google Shape;611;p44"/>
          <p:cNvSpPr/>
          <p:nvPr/>
        </p:nvSpPr>
        <p:spPr>
          <a:xfrm>
            <a:off x="1758138" y="3608150"/>
            <a:ext cx="566100" cy="478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00C3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4"/>
          <p:cNvSpPr txBox="1"/>
          <p:nvPr/>
        </p:nvSpPr>
        <p:spPr>
          <a:xfrm>
            <a:off x="1707738" y="3647138"/>
            <a:ext cx="6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ReLU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3" name="Google Shape;613;p44"/>
          <p:cNvSpPr txBox="1"/>
          <p:nvPr/>
        </p:nvSpPr>
        <p:spPr>
          <a:xfrm>
            <a:off x="849850" y="3223063"/>
            <a:ext cx="9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linear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4" name="Google Shape;614;p44"/>
          <p:cNvSpPr/>
          <p:nvPr/>
        </p:nvSpPr>
        <p:spPr>
          <a:xfrm>
            <a:off x="3431563" y="3619575"/>
            <a:ext cx="681000" cy="55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26</a:t>
            </a:r>
            <a:endParaRPr b="1"/>
          </a:p>
        </p:txBody>
      </p:sp>
      <p:sp>
        <p:nvSpPr>
          <p:cNvPr id="615" name="Google Shape;615;p44"/>
          <p:cNvSpPr/>
          <p:nvPr/>
        </p:nvSpPr>
        <p:spPr>
          <a:xfrm>
            <a:off x="2562600" y="3619575"/>
            <a:ext cx="681000" cy="55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0.2</a:t>
            </a:r>
            <a:endParaRPr/>
          </a:p>
        </p:txBody>
      </p:sp>
      <p:sp>
        <p:nvSpPr>
          <p:cNvPr id="616" name="Google Shape;616;p44"/>
          <p:cNvSpPr txBox="1"/>
          <p:nvPr/>
        </p:nvSpPr>
        <p:spPr>
          <a:xfrm>
            <a:off x="2430925" y="3217413"/>
            <a:ext cx="12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Dropout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7" name="Google Shape;617;p44"/>
          <p:cNvSpPr txBox="1"/>
          <p:nvPr/>
        </p:nvSpPr>
        <p:spPr>
          <a:xfrm>
            <a:off x="3295338" y="3115363"/>
            <a:ext cx="92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inear output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8" name="Google Shape;618;p44"/>
          <p:cNvSpPr txBox="1"/>
          <p:nvPr>
            <p:ph idx="4294967295" type="body"/>
          </p:nvPr>
        </p:nvSpPr>
        <p:spPr>
          <a:xfrm>
            <a:off x="6060350" y="758250"/>
            <a:ext cx="2827800" cy="40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Learning rate -&gt; 0.01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4"/>
          <p:cNvSpPr/>
          <p:nvPr/>
        </p:nvSpPr>
        <p:spPr>
          <a:xfrm>
            <a:off x="6112700" y="1525188"/>
            <a:ext cx="681000" cy="55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64</a:t>
            </a:r>
            <a:endParaRPr b="1"/>
          </a:p>
        </p:txBody>
      </p:sp>
      <p:sp>
        <p:nvSpPr>
          <p:cNvPr id="620" name="Google Shape;620;p44"/>
          <p:cNvSpPr txBox="1"/>
          <p:nvPr/>
        </p:nvSpPr>
        <p:spPr>
          <a:xfrm>
            <a:off x="6031250" y="1172888"/>
            <a:ext cx="9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conv2d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1" name="Google Shape;621;p44"/>
          <p:cNvSpPr txBox="1"/>
          <p:nvPr/>
        </p:nvSpPr>
        <p:spPr>
          <a:xfrm>
            <a:off x="7552225" y="1103263"/>
            <a:ext cx="12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Batchnorm</a:t>
            </a:r>
            <a:endParaRPr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2" name="Google Shape;622;p44"/>
          <p:cNvSpPr/>
          <p:nvPr/>
        </p:nvSpPr>
        <p:spPr>
          <a:xfrm>
            <a:off x="3338625" y="1587325"/>
            <a:ext cx="566100" cy="478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4"/>
          <p:cNvSpPr/>
          <p:nvPr/>
        </p:nvSpPr>
        <p:spPr>
          <a:xfrm>
            <a:off x="5179050" y="1563150"/>
            <a:ext cx="566100" cy="478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4"/>
          <p:cNvSpPr/>
          <p:nvPr/>
        </p:nvSpPr>
        <p:spPr>
          <a:xfrm>
            <a:off x="7819425" y="1587613"/>
            <a:ext cx="566100" cy="478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4"/>
          <p:cNvSpPr/>
          <p:nvPr/>
        </p:nvSpPr>
        <p:spPr>
          <a:xfrm>
            <a:off x="1811775" y="2553400"/>
            <a:ext cx="566100" cy="478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4"/>
          <p:cNvSpPr/>
          <p:nvPr/>
        </p:nvSpPr>
        <p:spPr>
          <a:xfrm>
            <a:off x="4531613" y="2569225"/>
            <a:ext cx="566100" cy="478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4"/>
          <p:cNvSpPr/>
          <p:nvPr/>
        </p:nvSpPr>
        <p:spPr>
          <a:xfrm>
            <a:off x="6680550" y="2569225"/>
            <a:ext cx="566100" cy="478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4"/>
          <p:cNvSpPr/>
          <p:nvPr/>
        </p:nvSpPr>
        <p:spPr>
          <a:xfrm rot="5400000">
            <a:off x="296100" y="3672200"/>
            <a:ext cx="631800" cy="350100"/>
          </a:xfrm>
          <a:prstGeom prst="roundRect">
            <a:avLst>
              <a:gd fmla="val 16667" name="adj"/>
            </a:avLst>
          </a:prstGeom>
          <a:solidFill>
            <a:srgbClr val="435D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256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5"/>
          <p:cNvSpPr/>
          <p:nvPr/>
        </p:nvSpPr>
        <p:spPr>
          <a:xfrm>
            <a:off x="7005750" y="46847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5"/>
          <p:cNvSpPr/>
          <p:nvPr/>
        </p:nvSpPr>
        <p:spPr>
          <a:xfrm>
            <a:off x="-928950" y="-964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5"/>
          <p:cNvSpPr/>
          <p:nvPr/>
        </p:nvSpPr>
        <p:spPr>
          <a:xfrm>
            <a:off x="8500800" y="355277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5"/>
          <p:cNvSpPr txBox="1"/>
          <p:nvPr>
            <p:ph type="title"/>
          </p:nvPr>
        </p:nvSpPr>
        <p:spPr>
          <a:xfrm>
            <a:off x="1151975" y="3109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Neuronal network architecture </a:t>
            </a:r>
            <a:endParaRPr sz="3000"/>
          </a:p>
        </p:txBody>
      </p:sp>
      <p:sp>
        <p:nvSpPr>
          <p:cNvPr id="637" name="Google Shape;637;p45"/>
          <p:cNvSpPr txBox="1"/>
          <p:nvPr/>
        </p:nvSpPr>
        <p:spPr>
          <a:xfrm>
            <a:off x="1151972" y="712900"/>
            <a:ext cx="471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Model 4 - Results</a:t>
            </a:r>
            <a:endParaRPr b="1"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8" name="Google Shape;6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900" y="1647425"/>
            <a:ext cx="3691101" cy="276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575" y="1657744"/>
            <a:ext cx="3691101" cy="2768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Model application (model 4)</a:t>
            </a:r>
            <a:endParaRPr/>
          </a:p>
        </p:txBody>
      </p:sp>
      <p:sp>
        <p:nvSpPr>
          <p:cNvPr id="645" name="Google Shape;645;p46"/>
          <p:cNvSpPr/>
          <p:nvPr/>
        </p:nvSpPr>
        <p:spPr>
          <a:xfrm>
            <a:off x="7118900" y="-7907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6"/>
          <p:cNvSpPr/>
          <p:nvPr/>
        </p:nvSpPr>
        <p:spPr>
          <a:xfrm>
            <a:off x="8115325" y="22075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7" name="Google Shape;6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00"/>
            <a:ext cx="8839198" cy="2816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2400" y="3986878"/>
            <a:ext cx="5663725" cy="8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46"/>
          <p:cNvSpPr/>
          <p:nvPr/>
        </p:nvSpPr>
        <p:spPr>
          <a:xfrm>
            <a:off x="3734625" y="4211575"/>
            <a:ext cx="309900" cy="402000"/>
          </a:xfrm>
          <a:prstGeom prst="rect">
            <a:avLst/>
          </a:prstGeom>
          <a:noFill/>
          <a:ln cap="flat" cmpd="sng" w="381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7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Model application (model 1)</a:t>
            </a:r>
            <a:endParaRPr/>
          </a:p>
        </p:txBody>
      </p:sp>
      <p:sp>
        <p:nvSpPr>
          <p:cNvPr id="655" name="Google Shape;655;p47"/>
          <p:cNvSpPr/>
          <p:nvPr/>
        </p:nvSpPr>
        <p:spPr>
          <a:xfrm>
            <a:off x="7118900" y="-7907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7"/>
          <p:cNvSpPr/>
          <p:nvPr/>
        </p:nvSpPr>
        <p:spPr>
          <a:xfrm>
            <a:off x="8115325" y="22075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7" name="Google Shape;6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725" y="1107175"/>
            <a:ext cx="7308500" cy="316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2913" y="4111476"/>
            <a:ext cx="5278175" cy="75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47"/>
          <p:cNvSpPr/>
          <p:nvPr/>
        </p:nvSpPr>
        <p:spPr>
          <a:xfrm>
            <a:off x="2411600" y="4360424"/>
            <a:ext cx="259500" cy="327300"/>
          </a:xfrm>
          <a:prstGeom prst="rect">
            <a:avLst/>
          </a:prstGeom>
          <a:noFill/>
          <a:ln cap="flat" cmpd="sng" w="381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/>
          <p:nvPr/>
        </p:nvSpPr>
        <p:spPr>
          <a:xfrm>
            <a:off x="2949200" y="4360424"/>
            <a:ext cx="259500" cy="327300"/>
          </a:xfrm>
          <a:prstGeom prst="rect">
            <a:avLst/>
          </a:prstGeom>
          <a:noFill/>
          <a:ln cap="flat" cmpd="sng" w="381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7"/>
          <p:cNvSpPr/>
          <p:nvPr/>
        </p:nvSpPr>
        <p:spPr>
          <a:xfrm>
            <a:off x="3486800" y="4360424"/>
            <a:ext cx="259500" cy="327300"/>
          </a:xfrm>
          <a:prstGeom prst="rect">
            <a:avLst/>
          </a:prstGeom>
          <a:noFill/>
          <a:ln cap="flat" cmpd="sng" w="381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7"/>
          <p:cNvSpPr/>
          <p:nvPr/>
        </p:nvSpPr>
        <p:spPr>
          <a:xfrm>
            <a:off x="5020825" y="4360424"/>
            <a:ext cx="259500" cy="327300"/>
          </a:xfrm>
          <a:prstGeom prst="rect">
            <a:avLst/>
          </a:prstGeom>
          <a:noFill/>
          <a:ln cap="flat" cmpd="sng" w="381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725" y="432000"/>
            <a:ext cx="3390549" cy="42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48"/>
          <p:cNvSpPr txBox="1"/>
          <p:nvPr>
            <p:ph type="title"/>
          </p:nvPr>
        </p:nvSpPr>
        <p:spPr>
          <a:xfrm>
            <a:off x="252675" y="3050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Train data distribution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42" name="Google Shape;242;p31"/>
          <p:cNvSpPr txBox="1"/>
          <p:nvPr>
            <p:ph idx="2" type="title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Image p</a:t>
            </a:r>
            <a:r>
              <a:rPr lang="en"/>
              <a:t>reprocessing</a:t>
            </a:r>
            <a:endParaRPr/>
          </a:p>
        </p:txBody>
      </p:sp>
      <p:sp>
        <p:nvSpPr>
          <p:cNvPr id="243" name="Google Shape;243;p31"/>
          <p:cNvSpPr txBox="1"/>
          <p:nvPr>
            <p:ph idx="4" type="title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4" name="Google Shape;244;p31"/>
          <p:cNvSpPr txBox="1"/>
          <p:nvPr>
            <p:ph idx="5" type="title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5" name="Google Shape;245;p31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46" name="Google Shape;246;p31"/>
          <p:cNvSpPr txBox="1"/>
          <p:nvPr>
            <p:ph idx="7" type="title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100"/>
              <a:t>Machine learning architectures</a:t>
            </a:r>
            <a:endParaRPr/>
          </a:p>
        </p:txBody>
      </p:sp>
      <p:sp>
        <p:nvSpPr>
          <p:cNvPr id="247" name="Google Shape;247;p31"/>
          <p:cNvSpPr txBox="1"/>
          <p:nvPr>
            <p:ph idx="9" type="title"/>
          </p:nvPr>
        </p:nvSpPr>
        <p:spPr>
          <a:xfrm>
            <a:off x="5474922" y="3061675"/>
            <a:ext cx="3264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Model application</a:t>
            </a:r>
            <a:endParaRPr/>
          </a:p>
        </p:txBody>
      </p:sp>
      <p:sp>
        <p:nvSpPr>
          <p:cNvPr id="248" name="Google Shape;248;p31"/>
          <p:cNvSpPr txBox="1"/>
          <p:nvPr>
            <p:ph idx="14" type="title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9" name="Google Shape;249;p31"/>
          <p:cNvSpPr txBox="1"/>
          <p:nvPr>
            <p:ph idx="15" type="title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50" name="Google Shape;250;p31"/>
          <p:cNvCxnSpPr/>
          <p:nvPr/>
        </p:nvCxnSpPr>
        <p:spPr>
          <a:xfrm>
            <a:off x="1030563" y="2089200"/>
            <a:ext cx="665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4733038" y="2089200"/>
            <a:ext cx="665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31"/>
          <p:cNvCxnSpPr/>
          <p:nvPr/>
        </p:nvCxnSpPr>
        <p:spPr>
          <a:xfrm>
            <a:off x="1030563" y="3496150"/>
            <a:ext cx="665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31"/>
          <p:cNvCxnSpPr/>
          <p:nvPr/>
        </p:nvCxnSpPr>
        <p:spPr>
          <a:xfrm>
            <a:off x="4733038" y="3496150"/>
            <a:ext cx="665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31"/>
          <p:cNvSpPr/>
          <p:nvPr/>
        </p:nvSpPr>
        <p:spPr>
          <a:xfrm>
            <a:off x="7514650" y="-13406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1"/>
          <p:cNvSpPr/>
          <p:nvPr/>
        </p:nvSpPr>
        <p:spPr>
          <a:xfrm>
            <a:off x="6586200" y="-5953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9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Ways to improve</a:t>
            </a:r>
            <a:endParaRPr/>
          </a:p>
        </p:txBody>
      </p:sp>
      <p:graphicFrame>
        <p:nvGraphicFramePr>
          <p:cNvPr id="674" name="Google Shape;674;p49"/>
          <p:cNvGraphicFramePr/>
          <p:nvPr/>
        </p:nvGraphicFramePr>
        <p:xfrm>
          <a:off x="1895238" y="1977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{98C1EF21-CC2C-4986-8D0B-5CE5D64DC523}</a:tableStyleId>
              </a:tblPr>
              <a:tblGrid>
                <a:gridCol w="5353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Changing data set</a:t>
                      </a:r>
                      <a:endParaRPr>
                        <a:solidFill>
                          <a:schemeClr val="accent2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Cuda</a:t>
                      </a:r>
                      <a:endParaRPr>
                        <a:solidFill>
                          <a:schemeClr val="accent2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Different models</a:t>
                      </a:r>
                      <a:endParaRPr>
                        <a:solidFill>
                          <a:schemeClr val="accent2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75" name="Google Shape;675;p49"/>
          <p:cNvSpPr/>
          <p:nvPr/>
        </p:nvSpPr>
        <p:spPr>
          <a:xfrm>
            <a:off x="7135950" y="-7907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9"/>
          <p:cNvSpPr/>
          <p:nvPr/>
        </p:nvSpPr>
        <p:spPr>
          <a:xfrm>
            <a:off x="6923125" y="22075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0"/>
          <p:cNvSpPr txBox="1"/>
          <p:nvPr>
            <p:ph type="ctrTitle"/>
          </p:nvPr>
        </p:nvSpPr>
        <p:spPr>
          <a:xfrm>
            <a:off x="3926475" y="926325"/>
            <a:ext cx="5117700" cy="19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Thank you for your </a:t>
            </a:r>
            <a:r>
              <a:rPr lang="en">
                <a:solidFill>
                  <a:schemeClr val="accent2"/>
                </a:solidFill>
              </a:rPr>
              <a:t>attention!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82" name="Google Shape;682;p50"/>
          <p:cNvSpPr txBox="1"/>
          <p:nvPr>
            <p:ph idx="1" type="subTitle"/>
          </p:nvPr>
        </p:nvSpPr>
        <p:spPr>
          <a:xfrm>
            <a:off x="3926475" y="3068250"/>
            <a:ext cx="34356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Do you have any questions? </a:t>
            </a:r>
            <a:endParaRPr sz="2400"/>
          </a:p>
        </p:txBody>
      </p:sp>
      <p:cxnSp>
        <p:nvCxnSpPr>
          <p:cNvPr id="683" name="Google Shape;683;p50"/>
          <p:cNvCxnSpPr/>
          <p:nvPr/>
        </p:nvCxnSpPr>
        <p:spPr>
          <a:xfrm>
            <a:off x="3926475" y="2884425"/>
            <a:ext cx="127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4" name="Google Shape;684;p50"/>
          <p:cNvSpPr/>
          <p:nvPr/>
        </p:nvSpPr>
        <p:spPr>
          <a:xfrm>
            <a:off x="7096000" y="382565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0"/>
          <p:cNvSpPr/>
          <p:nvPr/>
        </p:nvSpPr>
        <p:spPr>
          <a:xfrm>
            <a:off x="7707775" y="31653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0"/>
          <p:cNvSpPr/>
          <p:nvPr/>
        </p:nvSpPr>
        <p:spPr>
          <a:xfrm>
            <a:off x="8549975" y="29777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0"/>
          <p:cNvSpPr/>
          <p:nvPr/>
        </p:nvSpPr>
        <p:spPr>
          <a:xfrm>
            <a:off x="-1081350" y="-6356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0"/>
          <p:cNvSpPr/>
          <p:nvPr/>
        </p:nvSpPr>
        <p:spPr>
          <a:xfrm>
            <a:off x="2361550" y="5395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9" name="Google Shape;689;p50"/>
          <p:cNvPicPr preferRelativeResize="0"/>
          <p:nvPr/>
        </p:nvPicPr>
        <p:blipFill rotWithShape="1">
          <a:blip r:embed="rId3">
            <a:alphaModFix/>
          </a:blip>
          <a:srcRect b="7817" l="0" r="0" t="0"/>
          <a:stretch/>
        </p:blipFill>
        <p:spPr>
          <a:xfrm>
            <a:off x="638025" y="1416025"/>
            <a:ext cx="2967975" cy="30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</a:t>
            </a:r>
            <a:endParaRPr/>
          </a:p>
        </p:txBody>
      </p:sp>
      <p:sp>
        <p:nvSpPr>
          <p:cNvPr id="695" name="Google Shape;695;p51"/>
          <p:cNvSpPr/>
          <p:nvPr/>
        </p:nvSpPr>
        <p:spPr>
          <a:xfrm>
            <a:off x="6940075" y="-7907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51"/>
          <p:cNvSpPr/>
          <p:nvPr/>
        </p:nvSpPr>
        <p:spPr>
          <a:xfrm>
            <a:off x="7936500" y="22075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1"/>
          <p:cNvSpPr txBox="1"/>
          <p:nvPr>
            <p:ph idx="4294967295" type="body"/>
          </p:nvPr>
        </p:nvSpPr>
        <p:spPr>
          <a:xfrm>
            <a:off x="713225" y="1090375"/>
            <a:ext cx="6756900" cy="3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set: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https://www.kaggle.com/datasets/sachinpatel21/az-handwritten-alphabets-in-csv-format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Architectures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https://www.kaggle.com/code/utkarshsaxenadn/a-z-alphabet-recognition-custom-model-acc-99/notebook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http://dspace.univ-tlemcen.dz/bitstream/112/12235/1/Classification-des-images-avec-les-reseaux-de-neurones.pdf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http://dspace.univ-tlemcen.dz/bitstream/112/12235/1/Classification-des-images-avec-les-reseaux-de-neurones.pdf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https://datacorner.fr/image-processing-7/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type="title"/>
          </p:nvPr>
        </p:nvSpPr>
        <p:spPr>
          <a:xfrm>
            <a:off x="141700" y="377250"/>
            <a:ext cx="6730200" cy="9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Objective of the project</a:t>
            </a:r>
            <a:endParaRPr sz="3000"/>
          </a:p>
        </p:txBody>
      </p:sp>
      <p:sp>
        <p:nvSpPr>
          <p:cNvPr id="261" name="Google Shape;261;p32"/>
          <p:cNvSpPr/>
          <p:nvPr/>
        </p:nvSpPr>
        <p:spPr>
          <a:xfrm>
            <a:off x="1451238" y="40915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2"/>
          <p:cNvSpPr/>
          <p:nvPr/>
        </p:nvSpPr>
        <p:spPr>
          <a:xfrm>
            <a:off x="6192800" y="67215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688" y="1527037"/>
            <a:ext cx="3162626" cy="260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type="title"/>
          </p:nvPr>
        </p:nvSpPr>
        <p:spPr>
          <a:xfrm>
            <a:off x="3372600" y="76625"/>
            <a:ext cx="4104600" cy="8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used</a:t>
            </a:r>
            <a:endParaRPr/>
          </a:p>
        </p:txBody>
      </p:sp>
      <p:sp>
        <p:nvSpPr>
          <p:cNvPr id="269" name="Google Shape;269;p33"/>
          <p:cNvSpPr txBox="1"/>
          <p:nvPr/>
        </p:nvSpPr>
        <p:spPr>
          <a:xfrm>
            <a:off x="0" y="4527900"/>
            <a:ext cx="643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https://www.kaggle.com/datasets/sachinpatel21/az-handwritten-alphabets-in-csv-format</a:t>
            </a:r>
            <a:endParaRPr/>
          </a:p>
        </p:txBody>
      </p:sp>
      <p:pic>
        <p:nvPicPr>
          <p:cNvPr id="270" name="Google Shape;2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725" y="1846950"/>
            <a:ext cx="960045" cy="960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0900" y="17173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4000" y="17173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0000" y="171737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 txBox="1"/>
          <p:nvPr/>
        </p:nvSpPr>
        <p:spPr>
          <a:xfrm>
            <a:off x="2828100" y="3161000"/>
            <a:ext cx="51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370000+ English Alphabets Image Data-set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4"/>
          <p:cNvPicPr preferRelativeResize="0"/>
          <p:nvPr/>
        </p:nvPicPr>
        <p:blipFill rotWithShape="1">
          <a:blip r:embed="rId3">
            <a:alphaModFix/>
          </a:blip>
          <a:srcRect b="37857" l="32284" r="31715" t="39258"/>
          <a:stretch/>
        </p:blipFill>
        <p:spPr>
          <a:xfrm>
            <a:off x="4935569" y="2123766"/>
            <a:ext cx="1304457" cy="854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4"/>
          <p:cNvPicPr preferRelativeResize="0"/>
          <p:nvPr/>
        </p:nvPicPr>
        <p:blipFill rotWithShape="1">
          <a:blip r:embed="rId3">
            <a:alphaModFix/>
          </a:blip>
          <a:srcRect b="37857" l="32284" r="31715" t="39258"/>
          <a:stretch/>
        </p:blipFill>
        <p:spPr>
          <a:xfrm>
            <a:off x="2697325" y="2560750"/>
            <a:ext cx="438900" cy="2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4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Image preprocessing (</a:t>
            </a:r>
            <a:r>
              <a:rPr lang="en"/>
              <a:t>1/2</a:t>
            </a:r>
            <a:r>
              <a:rPr lang="en"/>
              <a:t>) </a:t>
            </a:r>
            <a:endParaRPr/>
          </a:p>
        </p:txBody>
      </p:sp>
      <p:sp>
        <p:nvSpPr>
          <p:cNvPr id="282" name="Google Shape;282;p34"/>
          <p:cNvSpPr/>
          <p:nvPr/>
        </p:nvSpPr>
        <p:spPr>
          <a:xfrm>
            <a:off x="6981250" y="-13406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4"/>
          <p:cNvSpPr/>
          <p:nvPr/>
        </p:nvSpPr>
        <p:spPr>
          <a:xfrm>
            <a:off x="6586200" y="-5953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0" y="2096588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4"/>
          <p:cNvSpPr/>
          <p:nvPr/>
        </p:nvSpPr>
        <p:spPr>
          <a:xfrm>
            <a:off x="76025" y="2084713"/>
            <a:ext cx="1219200" cy="1219200"/>
          </a:xfrm>
          <a:prstGeom prst="rect">
            <a:avLst/>
          </a:prstGeom>
          <a:solidFill>
            <a:srgbClr val="F2F2F2">
              <a:alpha val="0"/>
            </a:srgbClr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4"/>
          <p:cNvSpPr/>
          <p:nvPr/>
        </p:nvSpPr>
        <p:spPr>
          <a:xfrm>
            <a:off x="2697325" y="2560750"/>
            <a:ext cx="438900" cy="279000"/>
          </a:xfrm>
          <a:prstGeom prst="rect">
            <a:avLst/>
          </a:prstGeom>
          <a:solidFill>
            <a:srgbClr val="F2F2F2">
              <a:alpha val="0"/>
            </a:srgbClr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4"/>
          <p:cNvSpPr/>
          <p:nvPr/>
        </p:nvSpPr>
        <p:spPr>
          <a:xfrm>
            <a:off x="4935569" y="2001420"/>
            <a:ext cx="1304400" cy="1275000"/>
          </a:xfrm>
          <a:prstGeom prst="rect">
            <a:avLst/>
          </a:prstGeom>
          <a:solidFill>
            <a:srgbClr val="F2F2F2">
              <a:alpha val="0"/>
            </a:srgbClr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8" name="Google Shape;288;p34"/>
          <p:cNvCxnSpPr>
            <a:stCxn id="285" idx="3"/>
          </p:cNvCxnSpPr>
          <p:nvPr/>
        </p:nvCxnSpPr>
        <p:spPr>
          <a:xfrm>
            <a:off x="1295225" y="2694313"/>
            <a:ext cx="1415100" cy="1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3135388" y="2712025"/>
            <a:ext cx="1817100" cy="20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" name="Google Shape;290;p34"/>
          <p:cNvSpPr/>
          <p:nvPr/>
        </p:nvSpPr>
        <p:spPr>
          <a:xfrm>
            <a:off x="3217975" y="3452125"/>
            <a:ext cx="1311600" cy="1164900"/>
          </a:xfrm>
          <a:prstGeom prst="rect">
            <a:avLst/>
          </a:prstGeom>
          <a:solidFill>
            <a:srgbClr val="F2F2F2">
              <a:alpha val="0"/>
            </a:srgbClr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1" name="Google Shape;291;p34"/>
          <p:cNvCxnSpPr>
            <a:stCxn id="290" idx="0"/>
          </p:cNvCxnSpPr>
          <p:nvPr/>
        </p:nvCxnSpPr>
        <p:spPr>
          <a:xfrm rot="10800000">
            <a:off x="3869575" y="2712025"/>
            <a:ext cx="4200" cy="740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34"/>
          <p:cNvSpPr txBox="1"/>
          <p:nvPr/>
        </p:nvSpPr>
        <p:spPr>
          <a:xfrm>
            <a:off x="923363" y="2076300"/>
            <a:ext cx="216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Eliminate outer 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blank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3" name="Google Shape;293;p34"/>
          <p:cNvSpPr txBox="1"/>
          <p:nvPr/>
        </p:nvSpPr>
        <p:spPr>
          <a:xfrm>
            <a:off x="3107398" y="2091600"/>
            <a:ext cx="1757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"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nserting</a:t>
            </a:r>
            <a:r>
              <a:rPr lang="en"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it into a 28x28 white image</a:t>
            </a:r>
            <a:endParaRPr sz="13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4" name="Google Shape;294;p34"/>
          <p:cNvSpPr txBox="1"/>
          <p:nvPr/>
        </p:nvSpPr>
        <p:spPr>
          <a:xfrm>
            <a:off x="-396637" y="1655900"/>
            <a:ext cx="216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28x28px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" name="Google Shape;295;p34"/>
          <p:cNvSpPr txBox="1"/>
          <p:nvPr/>
        </p:nvSpPr>
        <p:spPr>
          <a:xfrm>
            <a:off x="4589273" y="1640724"/>
            <a:ext cx="18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28x28px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96" name="Google Shape;296;p34"/>
          <p:cNvCxnSpPr/>
          <p:nvPr/>
        </p:nvCxnSpPr>
        <p:spPr>
          <a:xfrm flipH="1" rot="10800000">
            <a:off x="6240025" y="2659750"/>
            <a:ext cx="1311600" cy="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34"/>
          <p:cNvSpPr txBox="1"/>
          <p:nvPr/>
        </p:nvSpPr>
        <p:spPr>
          <a:xfrm>
            <a:off x="5772313" y="2077625"/>
            <a:ext cx="216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Invert the 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color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8" name="Google Shape;29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1451" y="2047450"/>
            <a:ext cx="1311600" cy="1233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/>
          <p:nvPr>
            <p:ph type="title"/>
          </p:nvPr>
        </p:nvSpPr>
        <p:spPr>
          <a:xfrm>
            <a:off x="450825" y="377250"/>
            <a:ext cx="6730200" cy="9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Image preprocessing (2/2) </a:t>
            </a:r>
            <a:endParaRPr sz="3000"/>
          </a:p>
        </p:txBody>
      </p:sp>
      <p:sp>
        <p:nvSpPr>
          <p:cNvPr id="304" name="Google Shape;304;p35"/>
          <p:cNvSpPr/>
          <p:nvPr/>
        </p:nvSpPr>
        <p:spPr>
          <a:xfrm>
            <a:off x="1451238" y="40915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5"/>
          <p:cNvSpPr/>
          <p:nvPr/>
        </p:nvSpPr>
        <p:spPr>
          <a:xfrm>
            <a:off x="6192800" y="67215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6" name="Google Shape;306;p35"/>
          <p:cNvGraphicFramePr/>
          <p:nvPr/>
        </p:nvGraphicFramePr>
        <p:xfrm>
          <a:off x="3233775" y="2095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{98C1EF21-CC2C-4986-8D0B-5CE5D64DC523}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07" name="Google Shape;307;p35"/>
          <p:cNvGraphicFramePr/>
          <p:nvPr/>
        </p:nvGraphicFramePr>
        <p:xfrm>
          <a:off x="4881925" y="20953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{98C1EF21-CC2C-4986-8D0B-5CE5D64DC523}</a:tableStyleId>
              </a:tblPr>
              <a:tblGrid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255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232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…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…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230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180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…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255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…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130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132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…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255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240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…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08" name="Google Shape;308;p35"/>
          <p:cNvSpPr txBox="1"/>
          <p:nvPr/>
        </p:nvSpPr>
        <p:spPr>
          <a:xfrm>
            <a:off x="2342938" y="1564213"/>
            <a:ext cx="216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Label vector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4373938" y="1564213"/>
            <a:ext cx="216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Value vector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0" name="Google Shape;310;p35"/>
          <p:cNvSpPr/>
          <p:nvPr/>
        </p:nvSpPr>
        <p:spPr>
          <a:xfrm rot="-5400000">
            <a:off x="5419375" y="4007975"/>
            <a:ext cx="72300" cy="1147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5"/>
          <p:cNvSpPr txBox="1"/>
          <p:nvPr/>
        </p:nvSpPr>
        <p:spPr>
          <a:xfrm>
            <a:off x="4373938" y="4603413"/>
            <a:ext cx="216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28x28=784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2" name="Google Shape;312;p35"/>
          <p:cNvSpPr txBox="1"/>
          <p:nvPr/>
        </p:nvSpPr>
        <p:spPr>
          <a:xfrm>
            <a:off x="1403775" y="3083825"/>
            <a:ext cx="16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372000</a:t>
            </a: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letters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3" name="Google Shape;313;p35"/>
          <p:cNvSpPr/>
          <p:nvPr/>
        </p:nvSpPr>
        <p:spPr>
          <a:xfrm>
            <a:off x="3067450" y="2095325"/>
            <a:ext cx="53700" cy="2377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r>
              <a:rPr lang="en"/>
              <a:t> structure</a:t>
            </a:r>
            <a:endParaRPr/>
          </a:p>
        </p:txBody>
      </p:sp>
      <p:sp>
        <p:nvSpPr>
          <p:cNvPr id="319" name="Google Shape;319;p36"/>
          <p:cNvSpPr txBox="1"/>
          <p:nvPr/>
        </p:nvSpPr>
        <p:spPr>
          <a:xfrm>
            <a:off x="713222" y="3028200"/>
            <a:ext cx="24375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Train</a:t>
            </a:r>
            <a:endParaRPr sz="23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20" name="Google Shape;320;p36"/>
          <p:cNvSpPr/>
          <p:nvPr/>
        </p:nvSpPr>
        <p:spPr>
          <a:xfrm>
            <a:off x="1482287" y="1900188"/>
            <a:ext cx="899400" cy="8994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6"/>
          <p:cNvSpPr/>
          <p:nvPr/>
        </p:nvSpPr>
        <p:spPr>
          <a:xfrm>
            <a:off x="4122292" y="2556863"/>
            <a:ext cx="899400" cy="8994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6"/>
          <p:cNvSpPr/>
          <p:nvPr/>
        </p:nvSpPr>
        <p:spPr>
          <a:xfrm>
            <a:off x="6804937" y="1900188"/>
            <a:ext cx="899400" cy="8994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3" name="Google Shape;323;p36"/>
          <p:cNvCxnSpPr>
            <a:stCxn id="320" idx="6"/>
            <a:endCxn id="321" idx="2"/>
          </p:cNvCxnSpPr>
          <p:nvPr/>
        </p:nvCxnSpPr>
        <p:spPr>
          <a:xfrm>
            <a:off x="2381687" y="2349888"/>
            <a:ext cx="1740600" cy="656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36"/>
          <p:cNvCxnSpPr>
            <a:stCxn id="321" idx="6"/>
            <a:endCxn id="322" idx="2"/>
          </p:cNvCxnSpPr>
          <p:nvPr/>
        </p:nvCxnSpPr>
        <p:spPr>
          <a:xfrm flipH="1" rot="10800000">
            <a:off x="5021692" y="2349863"/>
            <a:ext cx="1783200" cy="656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25" name="Google Shape;325;p36"/>
          <p:cNvSpPr txBox="1"/>
          <p:nvPr/>
        </p:nvSpPr>
        <p:spPr>
          <a:xfrm>
            <a:off x="5993272" y="3028200"/>
            <a:ext cx="24375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Test</a:t>
            </a:r>
            <a:endParaRPr sz="23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26" name="Google Shape;326;p36"/>
          <p:cNvSpPr txBox="1"/>
          <p:nvPr/>
        </p:nvSpPr>
        <p:spPr>
          <a:xfrm>
            <a:off x="3353242" y="3684875"/>
            <a:ext cx="24375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Validation</a:t>
            </a:r>
            <a:endParaRPr sz="23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27" name="Google Shape;327;p36"/>
          <p:cNvSpPr/>
          <p:nvPr/>
        </p:nvSpPr>
        <p:spPr>
          <a:xfrm>
            <a:off x="7587225" y="-16744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6"/>
          <p:cNvSpPr/>
          <p:nvPr/>
        </p:nvSpPr>
        <p:spPr>
          <a:xfrm>
            <a:off x="6676350" y="-9291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850" y="2074763"/>
            <a:ext cx="550250" cy="55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6863" y="2731450"/>
            <a:ext cx="550250" cy="55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9500" y="2074775"/>
            <a:ext cx="550250" cy="5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</a:t>
            </a:r>
            <a:r>
              <a:rPr lang="en"/>
              <a:t>network parameters</a:t>
            </a:r>
            <a:endParaRPr/>
          </a:p>
        </p:txBody>
      </p:sp>
      <p:sp>
        <p:nvSpPr>
          <p:cNvPr id="337" name="Google Shape;337;p37"/>
          <p:cNvSpPr txBox="1"/>
          <p:nvPr>
            <p:ph idx="4294967295" type="body"/>
          </p:nvPr>
        </p:nvSpPr>
        <p:spPr>
          <a:xfrm>
            <a:off x="713250" y="1470550"/>
            <a:ext cx="7717500" cy="2932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/>
              <a:t>Number of epochs</a:t>
            </a:r>
            <a:r>
              <a:rPr lang="en"/>
              <a:t> -&gt; 20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/>
              <a:t>Train size</a:t>
            </a:r>
            <a:r>
              <a:rPr lang="en"/>
              <a:t> -&gt; 60% of the whole dataset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/>
              <a:t>Validation size</a:t>
            </a:r>
            <a:r>
              <a:rPr lang="en"/>
              <a:t> -&gt; 20% of the whole dataset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/>
              <a:t>Test size</a:t>
            </a:r>
            <a:r>
              <a:rPr lang="en"/>
              <a:t> -&gt; 20% of the whole dataset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/>
              <a:t>Learning rate</a:t>
            </a:r>
            <a:r>
              <a:rPr lang="en"/>
              <a:t> -&gt; varying between 0.01 and 0.0001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/>
              <a:t>Momentum</a:t>
            </a:r>
            <a:r>
              <a:rPr lang="en"/>
              <a:t> -&gt; 0.9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/>
              <a:t>Batch size</a:t>
            </a:r>
            <a:r>
              <a:rPr lang="en"/>
              <a:t> -&gt; 0.1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/>
              <a:t>Loss</a:t>
            </a:r>
            <a:r>
              <a:rPr lang="en"/>
              <a:t> -&gt; CrossEntropyLoss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/>
              <a:t>Optimizer</a:t>
            </a:r>
            <a:r>
              <a:rPr lang="en"/>
              <a:t> -&gt; SGD optimizer from pytorch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"/>
          <p:cNvSpPr/>
          <p:nvPr/>
        </p:nvSpPr>
        <p:spPr>
          <a:xfrm>
            <a:off x="5938950" y="43037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8"/>
          <p:cNvSpPr/>
          <p:nvPr/>
        </p:nvSpPr>
        <p:spPr>
          <a:xfrm>
            <a:off x="-928950" y="-964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8"/>
          <p:cNvSpPr/>
          <p:nvPr/>
        </p:nvSpPr>
        <p:spPr>
          <a:xfrm>
            <a:off x="7815000" y="400997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8"/>
          <p:cNvSpPr txBox="1"/>
          <p:nvPr>
            <p:ph type="title"/>
          </p:nvPr>
        </p:nvSpPr>
        <p:spPr>
          <a:xfrm>
            <a:off x="1151975" y="3109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Neuronal network architecture </a:t>
            </a:r>
            <a:endParaRPr sz="3000"/>
          </a:p>
        </p:txBody>
      </p:sp>
      <p:sp>
        <p:nvSpPr>
          <p:cNvPr id="346" name="Google Shape;346;p38"/>
          <p:cNvSpPr txBox="1"/>
          <p:nvPr/>
        </p:nvSpPr>
        <p:spPr>
          <a:xfrm>
            <a:off x="1151970" y="712900"/>
            <a:ext cx="136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Model 1</a:t>
            </a:r>
            <a:endParaRPr b="1"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7" name="Google Shape;347;p38"/>
          <p:cNvSpPr/>
          <p:nvPr/>
        </p:nvSpPr>
        <p:spPr>
          <a:xfrm>
            <a:off x="839975" y="1893600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8"/>
          <p:cNvSpPr/>
          <p:nvPr/>
        </p:nvSpPr>
        <p:spPr>
          <a:xfrm>
            <a:off x="839975" y="2177350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8"/>
          <p:cNvSpPr/>
          <p:nvPr/>
        </p:nvSpPr>
        <p:spPr>
          <a:xfrm>
            <a:off x="839975" y="2461100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8"/>
          <p:cNvSpPr/>
          <p:nvPr/>
        </p:nvSpPr>
        <p:spPr>
          <a:xfrm>
            <a:off x="839975" y="3312350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8"/>
          <p:cNvSpPr/>
          <p:nvPr/>
        </p:nvSpPr>
        <p:spPr>
          <a:xfrm>
            <a:off x="839975" y="3596100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8"/>
          <p:cNvSpPr/>
          <p:nvPr/>
        </p:nvSpPr>
        <p:spPr>
          <a:xfrm>
            <a:off x="839975" y="3879850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8"/>
          <p:cNvSpPr txBox="1"/>
          <p:nvPr/>
        </p:nvSpPr>
        <p:spPr>
          <a:xfrm>
            <a:off x="772650" y="2744850"/>
            <a:ext cx="5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…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4" name="Google Shape;354;p38"/>
          <p:cNvSpPr txBox="1"/>
          <p:nvPr/>
        </p:nvSpPr>
        <p:spPr>
          <a:xfrm>
            <a:off x="0" y="2802125"/>
            <a:ext cx="57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28x28</a:t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5" name="Google Shape;355;p38"/>
          <p:cNvSpPr/>
          <p:nvPr/>
        </p:nvSpPr>
        <p:spPr>
          <a:xfrm>
            <a:off x="493450" y="1886450"/>
            <a:ext cx="229500" cy="2163000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8"/>
          <p:cNvSpPr/>
          <p:nvPr/>
        </p:nvSpPr>
        <p:spPr>
          <a:xfrm>
            <a:off x="2421900" y="1609775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8"/>
          <p:cNvSpPr/>
          <p:nvPr/>
        </p:nvSpPr>
        <p:spPr>
          <a:xfrm>
            <a:off x="2421900" y="1893525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8"/>
          <p:cNvSpPr/>
          <p:nvPr/>
        </p:nvSpPr>
        <p:spPr>
          <a:xfrm>
            <a:off x="2421900" y="2177275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8"/>
          <p:cNvSpPr/>
          <p:nvPr/>
        </p:nvSpPr>
        <p:spPr>
          <a:xfrm>
            <a:off x="2421900" y="2461025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8"/>
          <p:cNvSpPr/>
          <p:nvPr/>
        </p:nvSpPr>
        <p:spPr>
          <a:xfrm>
            <a:off x="2421900" y="3312275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8"/>
          <p:cNvSpPr/>
          <p:nvPr/>
        </p:nvSpPr>
        <p:spPr>
          <a:xfrm>
            <a:off x="2421900" y="3596025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8"/>
          <p:cNvSpPr/>
          <p:nvPr/>
        </p:nvSpPr>
        <p:spPr>
          <a:xfrm>
            <a:off x="2421900" y="3879775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8"/>
          <p:cNvSpPr/>
          <p:nvPr/>
        </p:nvSpPr>
        <p:spPr>
          <a:xfrm>
            <a:off x="2421900" y="4163525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8"/>
          <p:cNvSpPr txBox="1"/>
          <p:nvPr/>
        </p:nvSpPr>
        <p:spPr>
          <a:xfrm>
            <a:off x="2354575" y="2744775"/>
            <a:ext cx="5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…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5" name="Google Shape;365;p38"/>
          <p:cNvSpPr/>
          <p:nvPr/>
        </p:nvSpPr>
        <p:spPr>
          <a:xfrm>
            <a:off x="4367938" y="1602500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8"/>
          <p:cNvSpPr/>
          <p:nvPr/>
        </p:nvSpPr>
        <p:spPr>
          <a:xfrm>
            <a:off x="4367938" y="1886250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8"/>
          <p:cNvSpPr/>
          <p:nvPr/>
        </p:nvSpPr>
        <p:spPr>
          <a:xfrm>
            <a:off x="4367938" y="2170000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8"/>
          <p:cNvSpPr/>
          <p:nvPr/>
        </p:nvSpPr>
        <p:spPr>
          <a:xfrm>
            <a:off x="4367938" y="2453750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8"/>
          <p:cNvSpPr/>
          <p:nvPr/>
        </p:nvSpPr>
        <p:spPr>
          <a:xfrm>
            <a:off x="4367938" y="3305000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8"/>
          <p:cNvSpPr/>
          <p:nvPr/>
        </p:nvSpPr>
        <p:spPr>
          <a:xfrm>
            <a:off x="4367938" y="3588750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8"/>
          <p:cNvSpPr/>
          <p:nvPr/>
        </p:nvSpPr>
        <p:spPr>
          <a:xfrm>
            <a:off x="4367938" y="3872500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8"/>
          <p:cNvSpPr/>
          <p:nvPr/>
        </p:nvSpPr>
        <p:spPr>
          <a:xfrm>
            <a:off x="4367938" y="4156250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8"/>
          <p:cNvSpPr txBox="1"/>
          <p:nvPr/>
        </p:nvSpPr>
        <p:spPr>
          <a:xfrm>
            <a:off x="4300613" y="2737500"/>
            <a:ext cx="5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…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4" name="Google Shape;374;p38"/>
          <p:cNvSpPr/>
          <p:nvPr/>
        </p:nvSpPr>
        <p:spPr>
          <a:xfrm>
            <a:off x="6592575" y="2143475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8"/>
          <p:cNvSpPr/>
          <p:nvPr/>
        </p:nvSpPr>
        <p:spPr>
          <a:xfrm>
            <a:off x="6592575" y="2427225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8"/>
          <p:cNvSpPr/>
          <p:nvPr/>
        </p:nvSpPr>
        <p:spPr>
          <a:xfrm>
            <a:off x="6592575" y="3278475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8"/>
          <p:cNvSpPr/>
          <p:nvPr/>
        </p:nvSpPr>
        <p:spPr>
          <a:xfrm>
            <a:off x="6592575" y="3562225"/>
            <a:ext cx="159600" cy="16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8"/>
          <p:cNvSpPr txBox="1"/>
          <p:nvPr/>
        </p:nvSpPr>
        <p:spPr>
          <a:xfrm>
            <a:off x="6525250" y="2710975"/>
            <a:ext cx="5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…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9" name="Google Shape;379;p38"/>
          <p:cNvSpPr txBox="1"/>
          <p:nvPr/>
        </p:nvSpPr>
        <p:spPr>
          <a:xfrm>
            <a:off x="2168250" y="1121875"/>
            <a:ext cx="6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2048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0" name="Google Shape;380;p38"/>
          <p:cNvSpPr/>
          <p:nvPr/>
        </p:nvSpPr>
        <p:spPr>
          <a:xfrm rot="10800000">
            <a:off x="7947600" y="2164150"/>
            <a:ext cx="219300" cy="1555800"/>
          </a:xfrm>
          <a:prstGeom prst="leftBrace">
            <a:avLst>
              <a:gd fmla="val 0" name="adj1"/>
              <a:gd fmla="val 4992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8"/>
          <p:cNvSpPr txBox="1"/>
          <p:nvPr/>
        </p:nvSpPr>
        <p:spPr>
          <a:xfrm>
            <a:off x="8183738" y="2741950"/>
            <a:ext cx="5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26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2" name="Google Shape;382;p38"/>
          <p:cNvSpPr txBox="1"/>
          <p:nvPr/>
        </p:nvSpPr>
        <p:spPr>
          <a:xfrm>
            <a:off x="4114288" y="1114600"/>
            <a:ext cx="6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2048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3" name="Google Shape;383;p38"/>
          <p:cNvSpPr/>
          <p:nvPr/>
        </p:nvSpPr>
        <p:spPr>
          <a:xfrm>
            <a:off x="1075775" y="2694425"/>
            <a:ext cx="831900" cy="5541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Flatten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84" name="Google Shape;384;p38"/>
          <p:cNvSpPr/>
          <p:nvPr/>
        </p:nvSpPr>
        <p:spPr>
          <a:xfrm>
            <a:off x="2667675" y="2694425"/>
            <a:ext cx="831900" cy="5541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ReLU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85" name="Google Shape;385;p38"/>
          <p:cNvSpPr/>
          <p:nvPr/>
        </p:nvSpPr>
        <p:spPr>
          <a:xfrm>
            <a:off x="4839900" y="2694425"/>
            <a:ext cx="831900" cy="5541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ReLU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86" name="Google Shape;386;p38"/>
          <p:cNvSpPr/>
          <p:nvPr/>
        </p:nvSpPr>
        <p:spPr>
          <a:xfrm>
            <a:off x="6838875" y="2660550"/>
            <a:ext cx="1072800" cy="554100"/>
          </a:xfrm>
          <a:prstGeom prst="roundRect">
            <a:avLst>
              <a:gd fmla="val 16667" name="adj"/>
            </a:avLst>
          </a:prstGeom>
          <a:solidFill>
            <a:srgbClr val="00C3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Softmax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87" name="Google Shape;387;p38"/>
          <p:cNvSpPr/>
          <p:nvPr/>
        </p:nvSpPr>
        <p:spPr>
          <a:xfrm>
            <a:off x="3547663" y="2690900"/>
            <a:ext cx="279600" cy="554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88" name="Google Shape;388;p38"/>
          <p:cNvSpPr/>
          <p:nvPr/>
        </p:nvSpPr>
        <p:spPr>
          <a:xfrm>
            <a:off x="5764350" y="2690900"/>
            <a:ext cx="279600" cy="554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89" name="Google Shape;389;p38"/>
          <p:cNvSpPr txBox="1"/>
          <p:nvPr/>
        </p:nvSpPr>
        <p:spPr>
          <a:xfrm>
            <a:off x="2606150" y="4665946"/>
            <a:ext cx="250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dropout = 0.5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0" name="Google Shape;390;p38"/>
          <p:cNvSpPr/>
          <p:nvPr/>
        </p:nvSpPr>
        <p:spPr>
          <a:xfrm>
            <a:off x="2390075" y="4503196"/>
            <a:ext cx="279600" cy="554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91" name="Google Shape;391;p38"/>
          <p:cNvSpPr/>
          <p:nvPr/>
        </p:nvSpPr>
        <p:spPr>
          <a:xfrm>
            <a:off x="1996550" y="2676225"/>
            <a:ext cx="425400" cy="554100"/>
          </a:xfrm>
          <a:prstGeom prst="homePlate">
            <a:avLst>
              <a:gd fmla="val 50617" name="adj"/>
            </a:avLst>
          </a:prstGeom>
          <a:solidFill>
            <a:srgbClr val="FF6B6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8"/>
          <p:cNvSpPr txBox="1"/>
          <p:nvPr/>
        </p:nvSpPr>
        <p:spPr>
          <a:xfrm>
            <a:off x="1763763" y="2345675"/>
            <a:ext cx="7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linear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3" name="Google Shape;393;p38"/>
          <p:cNvSpPr/>
          <p:nvPr/>
        </p:nvSpPr>
        <p:spPr>
          <a:xfrm>
            <a:off x="3892575" y="2676225"/>
            <a:ext cx="425400" cy="554100"/>
          </a:xfrm>
          <a:prstGeom prst="homePlate">
            <a:avLst>
              <a:gd fmla="val 50617" name="adj"/>
            </a:avLst>
          </a:prstGeom>
          <a:solidFill>
            <a:srgbClr val="FF6B6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8"/>
          <p:cNvSpPr txBox="1"/>
          <p:nvPr/>
        </p:nvSpPr>
        <p:spPr>
          <a:xfrm>
            <a:off x="3721588" y="2338400"/>
            <a:ext cx="7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linear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5" name="Google Shape;395;p38"/>
          <p:cNvSpPr/>
          <p:nvPr/>
        </p:nvSpPr>
        <p:spPr>
          <a:xfrm>
            <a:off x="6130975" y="2684663"/>
            <a:ext cx="425400" cy="554100"/>
          </a:xfrm>
          <a:prstGeom prst="homePlate">
            <a:avLst>
              <a:gd fmla="val 50617" name="adj"/>
            </a:avLst>
          </a:prstGeom>
          <a:solidFill>
            <a:srgbClr val="FF6B6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8"/>
          <p:cNvSpPr txBox="1"/>
          <p:nvPr/>
        </p:nvSpPr>
        <p:spPr>
          <a:xfrm>
            <a:off x="5959988" y="2346838"/>
            <a:ext cx="7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linear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7" name="Google Shape;397;p38"/>
          <p:cNvSpPr txBox="1"/>
          <p:nvPr/>
        </p:nvSpPr>
        <p:spPr>
          <a:xfrm>
            <a:off x="6490288" y="1709400"/>
            <a:ext cx="5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26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8" name="Google Shape;398;p38"/>
          <p:cNvSpPr txBox="1"/>
          <p:nvPr>
            <p:ph idx="4294967295" type="body"/>
          </p:nvPr>
        </p:nvSpPr>
        <p:spPr>
          <a:xfrm>
            <a:off x="6060350" y="758250"/>
            <a:ext cx="2827800" cy="40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Learning rate -&gt; 0.001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